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3c6ddb66f19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3c6ddb66f19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3c6ddb66f19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3c6ddb66f19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3c6ddb66f19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3c6ddb66f19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3c6ddb66f19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3c6ddb66f19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3c6ddb66f19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3c6ddb66f19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3c6ddb66f19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3c6ddb66f19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3c6ddb66f19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3c6ddb66f19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3c6ddb66f19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3c6ddb66f19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3c6ddb66f19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3c6ddb66f19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3c6ddb66f19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3c6ddb66f19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3c6ddb66f19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3c6ddb66f19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3c6ddb66f19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3c6ddb66f19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3c6ddb66f19_0_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3c6ddb66f19_0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3c6ddb66f19_0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3c6ddb66f19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Note: GEFS has 31 members, so a 1/31 (or 3%) chance of flooding.</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3c6ddb66f19_0_2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3c6ddb66f19_0_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3c6ddb66f19_0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3c6ddb66f19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3c83a950705_3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3c83a950705_3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3c83a950705_3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3c83a950705_3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1b6acd3aaf7_0_6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1b6acd3aaf7_0_6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1b6acd3aaf7_0_6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1b6acd3aaf7_0_6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1b6acd3aaf7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5" name="Google Shape;295;g1b6acd3aaf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3c6ddb66f19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3c6ddb66f19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1b6acd3aaf7_0_6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Note: student’s don’t actually </a:t>
            </a:r>
            <a:r>
              <a:rPr lang="en"/>
              <a:t>have to read the discussion. This is just to illustrate the point that SPC forecast discussions generally follow this outline. Students who are interested can go find this discussion from the 06 UTC outlook on Sept 18, 2022.</a:t>
            </a:r>
            <a:endParaRPr/>
          </a:p>
        </p:txBody>
      </p:sp>
      <p:sp>
        <p:nvSpPr>
          <p:cNvPr id="312" name="Google Shape;312;g1b6acd3aaf7_0_6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1b6acd3aaf7_0_1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2" name="Google Shape;332;g1b6acd3aaf7_0_1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3" name="Google Shape;333;g1b6acd3aaf7_0_1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1b6acd3aaf7_0_7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1" name="Google Shape;341;g1b6acd3aaf7_0_7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2" name="Google Shape;342;g1b6acd3aaf7_0_7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1b6acd3aaf7_0_3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1b6acd3aaf7_0_37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1b6acd3aaf7_0_37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1b6acd3aaf7_0_3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1b6acd3aaf7_0_38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g1b6acd3aaf7_0_38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1b6acd3aaf7_0_4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1b6acd3aaf7_0_40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g1b6acd3aaf7_0_40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1b6acd3aaf7_0_4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1b6acd3aaf7_0_41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g1b6acd3aaf7_0_41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1b6acd3aaf7_0_4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1b6acd3aaf7_0_44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g1b6acd3aaf7_0_44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1b6acd3aaf7_0_4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1b6acd3aaf7_0_46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g1b6acd3aaf7_0_46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1b6acd3aaf7_0_6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5" name="Google Shape;465;g1b6acd3aaf7_0_6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6" name="Google Shape;466;g1b6acd3aaf7_0_6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3c83a950705_3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3c83a950705_3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1b6acd3aaf7_0_6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4" name="Google Shape;474;g1b6acd3aaf7_0_6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5" name="Google Shape;475;g1b6acd3aaf7_0_6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3c83a950705_3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3c83a950705_3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1b6acd3aaf7_0_8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8" name="Google Shape;498;g1b6acd3aaf7_0_8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9" name="Google Shape;499;g1b6acd3aaf7_0_8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3c83a950705_3_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7" name="Google Shape;507;g3c83a950705_3_1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8" name="Google Shape;508;g3c83a950705_3_1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3c83a950705_3_1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6" name="Google Shape;516;g3c83a950705_3_1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7" name="Google Shape;517;g3c83a950705_3_1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3c83a950705_3_1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4" name="Google Shape;524;g3c83a950705_3_1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5" name="Google Shape;525;g3c83a950705_3_1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3c83a950705_3_1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6" name="Google Shape;536;g3c83a950705_3_1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7" name="Google Shape;537;g3c83a950705_3_1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3c83a950705_3_1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0" name="Google Shape;550;g3c83a950705_3_1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1" name="Google Shape;551;g3c83a950705_3_1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3c83a950705_3_1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4" name="Google Shape;564;g3c83a950705_3_1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5" name="Google Shape;565;g3c83a950705_3_1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3c83a950705_3_1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8" name="Google Shape;578;g3c83a950705_3_1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9" name="Google Shape;579;g3c83a950705_3_1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3c83a950705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3c83a950705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3c83a950705_3_1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8" name="Google Shape;588;g3c83a950705_3_1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9" name="Google Shape;589;g3c83a950705_3_1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1b6acd3aaf7_0_14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8" name="Google Shape;598;g1b6acd3aaf7_0_14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9" name="Google Shape;599;g1b6acd3aaf7_0_14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1b6acd3aaf7_0_6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1b6acd3aaf7_0_6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Think about tornado warnings: The public does not need to know </a:t>
            </a:r>
            <a:r>
              <a:rPr i="1" lang="en"/>
              <a:t>why</a:t>
            </a:r>
            <a:r>
              <a:rPr lang="en"/>
              <a:t> a tornado is </a:t>
            </a:r>
            <a:r>
              <a:rPr lang="en"/>
              <a:t>occurring, all they need to know is that a tornado </a:t>
            </a:r>
            <a:r>
              <a:rPr i="1" lang="en"/>
              <a:t>is</a:t>
            </a:r>
            <a:r>
              <a:rPr lang="en"/>
              <a:t> occurring, </a:t>
            </a:r>
            <a:r>
              <a:rPr i="1" lang="en"/>
              <a:t>where</a:t>
            </a:r>
            <a:r>
              <a:rPr lang="en"/>
              <a:t> it is, </a:t>
            </a:r>
            <a:r>
              <a:rPr i="1" lang="en"/>
              <a:t>when</a:t>
            </a:r>
            <a:r>
              <a:rPr lang="en"/>
              <a:t> it will arrive at their house, etc…</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1b6acd3aaf7_0_14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9" name="Google Shape;619;g1b6acd3aaf7_0_14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0" name="Google Shape;620;g1b6acd3aaf7_0_14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3c83a950705_3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3c83a950705_3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3c83a950705_3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3c83a950705_3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3c83a950705_3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3c83a950705_3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3c83a950705_3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3c83a950705_3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2" name="Google Shape;52;p13"/>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rmAutofit/>
          </a:bodyPr>
          <a:lstStyle>
            <a:lvl1pPr indent="-342900" lvl="0" marL="457200" rtl="0" algn="l">
              <a:lnSpc>
                <a:spcPct val="100000"/>
              </a:lnSpc>
              <a:spcBef>
                <a:spcPts val="360"/>
              </a:spcBef>
              <a:spcAft>
                <a:spcPts val="0"/>
              </a:spcAft>
              <a:buClr>
                <a:schemeClr val="dk1"/>
              </a:buClr>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53" name="Google Shape;53;p13"/>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4" name="Google Shape;54;p13"/>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5" name="Google Shape;55;p13"/>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46.png"/><Relationship Id="rId5" Type="http://schemas.openxmlformats.org/officeDocument/2006/relationships/image" Target="../media/image8.png"/><Relationship Id="rId6" Type="http://schemas.openxmlformats.org/officeDocument/2006/relationships/image" Target="../media/image4.png"/><Relationship Id="rId7" Type="http://schemas.openxmlformats.org/officeDocument/2006/relationships/image" Target="../media/image3.png"/><Relationship Id="rId8" Type="http://schemas.openxmlformats.org/officeDocument/2006/relationships/image" Target="../media/image4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1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3.jp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png"/><Relationship Id="rId4" Type="http://schemas.openxmlformats.org/officeDocument/2006/relationships/image" Target="../media/image17.png"/><Relationship Id="rId5" Type="http://schemas.openxmlformats.org/officeDocument/2006/relationships/image" Target="../media/image1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5.png"/><Relationship Id="rId4" Type="http://schemas.openxmlformats.org/officeDocument/2006/relationships/image" Target="../media/image48.png"/><Relationship Id="rId5"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9.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0.png"/><Relationship Id="rId4" Type="http://schemas.openxmlformats.org/officeDocument/2006/relationships/image" Target="../media/image20.gif"/><Relationship Id="rId5" Type="http://schemas.openxmlformats.org/officeDocument/2006/relationships/image" Target="../media/image27.gif"/><Relationship Id="rId6" Type="http://schemas.openxmlformats.org/officeDocument/2006/relationships/image" Target="../media/image34.png"/><Relationship Id="rId7"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3.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6.jp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6.jpg"/><Relationship Id="rId4" Type="http://schemas.openxmlformats.org/officeDocument/2006/relationships/image" Target="../media/image2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8.jpg"/><Relationship Id="rId4" Type="http://schemas.openxmlformats.org/officeDocument/2006/relationships/image" Target="../media/image26.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8.jpg"/><Relationship Id="rId4" Type="http://schemas.openxmlformats.org/officeDocument/2006/relationships/image" Target="../media/image2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8.jpg"/><Relationship Id="rId4" Type="http://schemas.openxmlformats.org/officeDocument/2006/relationships/image" Target="../media/image2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28.jpg"/><Relationship Id="rId4" Type="http://schemas.openxmlformats.org/officeDocument/2006/relationships/image" Target="../media/image31.png"/><Relationship Id="rId5" Type="http://schemas.openxmlformats.org/officeDocument/2006/relationships/image" Target="../media/image2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26.jpg"/><Relationship Id="rId4" Type="http://schemas.openxmlformats.org/officeDocument/2006/relationships/image" Target="../media/image28.jpg"/><Relationship Id="rId5" Type="http://schemas.openxmlformats.org/officeDocument/2006/relationships/image" Target="../media/image3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2.gif"/><Relationship Id="rId4" Type="http://schemas.openxmlformats.org/officeDocument/2006/relationships/image" Target="../media/image36.gif"/><Relationship Id="rId5" Type="http://schemas.openxmlformats.org/officeDocument/2006/relationships/image" Target="../media/image12.png"/><Relationship Id="rId6" Type="http://schemas.openxmlformats.org/officeDocument/2006/relationships/image" Target="../media/image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24.png"/><Relationship Id="rId4" Type="http://schemas.openxmlformats.org/officeDocument/2006/relationships/image" Target="../media/image26.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35.gi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image" Target="../media/image33.gi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33.gi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image" Target="../media/image41.png"/><Relationship Id="rId4" Type="http://schemas.openxmlformats.org/officeDocument/2006/relationships/image" Target="../media/image4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 Id="rId3" Type="http://schemas.openxmlformats.org/officeDocument/2006/relationships/image" Target="../media/image41.png"/><Relationship Id="rId4" Type="http://schemas.openxmlformats.org/officeDocument/2006/relationships/image" Target="../media/image43.png"/><Relationship Id="rId5" Type="http://schemas.openxmlformats.org/officeDocument/2006/relationships/image" Target="../media/image42.png"/><Relationship Id="rId6" Type="http://schemas.openxmlformats.org/officeDocument/2006/relationships/image" Target="../media/image3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image" Target="../media/image43.png"/><Relationship Id="rId4" Type="http://schemas.openxmlformats.org/officeDocument/2006/relationships/image" Target="../media/image40.png"/><Relationship Id="rId5" Type="http://schemas.openxmlformats.org/officeDocument/2006/relationships/image" Target="../media/image38.png"/><Relationship Id="rId6" Type="http://schemas.openxmlformats.org/officeDocument/2006/relationships/image" Target="../media/image3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 Id="rId3" Type="http://schemas.openxmlformats.org/officeDocument/2006/relationships/image" Target="../media/image43.png"/><Relationship Id="rId4" Type="http://schemas.openxmlformats.org/officeDocument/2006/relationships/image" Target="../media/image40.png"/><Relationship Id="rId5" Type="http://schemas.openxmlformats.org/officeDocument/2006/relationships/image" Target="../media/image38.png"/><Relationship Id="rId6" Type="http://schemas.openxmlformats.org/officeDocument/2006/relationships/image" Target="../media/image3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 Id="rId3" Type="http://schemas.openxmlformats.org/officeDocument/2006/relationships/image" Target="../media/image47.jpg"/><Relationship Id="rId4" Type="http://schemas.openxmlformats.org/officeDocument/2006/relationships/image" Target="../media/image45.png"/><Relationship Id="rId5" Type="http://schemas.openxmlformats.org/officeDocument/2006/relationships/image" Target="../media/image4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 Id="rId3" Type="http://schemas.openxmlformats.org/officeDocument/2006/relationships/image" Target="../media/image47.jpg"/><Relationship Id="rId4" Type="http://schemas.openxmlformats.org/officeDocument/2006/relationships/image" Target="../media/image45.png"/><Relationship Id="rId5" Type="http://schemas.openxmlformats.org/officeDocument/2006/relationships/image" Target="../media/image4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26.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pic>
        <p:nvPicPr>
          <p:cNvPr id="60" name="Google Shape;60;p14"/>
          <p:cNvPicPr preferRelativeResize="0"/>
          <p:nvPr/>
        </p:nvPicPr>
        <p:blipFill>
          <a:blip r:embed="rId3">
            <a:alphaModFix/>
          </a:blip>
          <a:stretch>
            <a:fillRect/>
          </a:stretch>
        </p:blipFill>
        <p:spPr>
          <a:xfrm>
            <a:off x="0" y="0"/>
            <a:ext cx="2280159" cy="5143500"/>
          </a:xfrm>
          <a:prstGeom prst="rect">
            <a:avLst/>
          </a:prstGeom>
          <a:noFill/>
          <a:ln>
            <a:noFill/>
          </a:ln>
        </p:spPr>
      </p:pic>
      <p:pic>
        <p:nvPicPr>
          <p:cNvPr id="61" name="Google Shape;61;p14"/>
          <p:cNvPicPr preferRelativeResize="0"/>
          <p:nvPr/>
        </p:nvPicPr>
        <p:blipFill>
          <a:blip r:embed="rId4">
            <a:alphaModFix/>
          </a:blip>
          <a:stretch>
            <a:fillRect/>
          </a:stretch>
        </p:blipFill>
        <p:spPr>
          <a:xfrm>
            <a:off x="2280161" y="0"/>
            <a:ext cx="3243213" cy="5143499"/>
          </a:xfrm>
          <a:prstGeom prst="rect">
            <a:avLst/>
          </a:prstGeom>
          <a:noFill/>
          <a:ln>
            <a:noFill/>
          </a:ln>
        </p:spPr>
      </p:pic>
      <p:pic>
        <p:nvPicPr>
          <p:cNvPr id="62" name="Google Shape;62;p14"/>
          <p:cNvPicPr preferRelativeResize="0"/>
          <p:nvPr/>
        </p:nvPicPr>
        <p:blipFill rotWithShape="1">
          <a:blip r:embed="rId5">
            <a:alphaModFix/>
          </a:blip>
          <a:srcRect b="2429" l="0" r="0" t="-2430"/>
          <a:stretch/>
        </p:blipFill>
        <p:spPr>
          <a:xfrm>
            <a:off x="6173775" y="0"/>
            <a:ext cx="2970225" cy="4632601"/>
          </a:xfrm>
          <a:prstGeom prst="rect">
            <a:avLst/>
          </a:prstGeom>
          <a:noFill/>
          <a:ln>
            <a:noFill/>
          </a:ln>
        </p:spPr>
      </p:pic>
      <p:pic>
        <p:nvPicPr>
          <p:cNvPr id="63" name="Google Shape;63;p14"/>
          <p:cNvPicPr preferRelativeResize="0"/>
          <p:nvPr/>
        </p:nvPicPr>
        <p:blipFill>
          <a:blip r:embed="rId6">
            <a:alphaModFix/>
          </a:blip>
          <a:stretch>
            <a:fillRect/>
          </a:stretch>
        </p:blipFill>
        <p:spPr>
          <a:xfrm>
            <a:off x="4713193" y="-34631"/>
            <a:ext cx="2325378" cy="2534487"/>
          </a:xfrm>
          <a:prstGeom prst="rect">
            <a:avLst/>
          </a:prstGeom>
          <a:noFill/>
          <a:ln>
            <a:noFill/>
          </a:ln>
        </p:spPr>
      </p:pic>
      <p:pic>
        <p:nvPicPr>
          <p:cNvPr id="64" name="Google Shape;64;p14"/>
          <p:cNvPicPr preferRelativeResize="0"/>
          <p:nvPr/>
        </p:nvPicPr>
        <p:blipFill>
          <a:blip r:embed="rId7">
            <a:alphaModFix/>
          </a:blip>
          <a:stretch>
            <a:fillRect/>
          </a:stretch>
        </p:blipFill>
        <p:spPr>
          <a:xfrm>
            <a:off x="4944349" y="2524425"/>
            <a:ext cx="2892125" cy="2619075"/>
          </a:xfrm>
          <a:prstGeom prst="rect">
            <a:avLst/>
          </a:prstGeom>
          <a:noFill/>
          <a:ln>
            <a:noFill/>
          </a:ln>
        </p:spPr>
      </p:pic>
      <p:sp>
        <p:nvSpPr>
          <p:cNvPr id="65" name="Google Shape;65;p14"/>
          <p:cNvSpPr/>
          <p:nvPr/>
        </p:nvSpPr>
        <p:spPr>
          <a:xfrm>
            <a:off x="0" y="8650"/>
            <a:ext cx="9161400" cy="5143500"/>
          </a:xfrm>
          <a:prstGeom prst="rect">
            <a:avLst/>
          </a:prstGeom>
          <a:solidFill>
            <a:srgbClr val="F4F1F1">
              <a:alpha val="52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6" name="Google Shape;66;p14" title="wizard_orb.PNG"/>
          <p:cNvPicPr preferRelativeResize="0"/>
          <p:nvPr/>
        </p:nvPicPr>
        <p:blipFill>
          <a:blip r:embed="rId8">
            <a:alphaModFix/>
          </a:blip>
          <a:stretch>
            <a:fillRect/>
          </a:stretch>
        </p:blipFill>
        <p:spPr>
          <a:xfrm>
            <a:off x="-363225" y="899300"/>
            <a:ext cx="6174400" cy="3523771"/>
          </a:xfrm>
          <a:prstGeom prst="rect">
            <a:avLst/>
          </a:prstGeom>
          <a:noFill/>
          <a:ln>
            <a:noFill/>
          </a:ln>
        </p:spPr>
      </p:pic>
      <p:pic>
        <p:nvPicPr>
          <p:cNvPr id="67" name="Google Shape;67;p14" title="61PeyHdduNL.jpg"/>
          <p:cNvPicPr preferRelativeResize="0"/>
          <p:nvPr/>
        </p:nvPicPr>
        <p:blipFill>
          <a:blip r:embed="rId9">
            <a:alphaModFix/>
          </a:blip>
          <a:stretch>
            <a:fillRect/>
          </a:stretch>
        </p:blipFill>
        <p:spPr>
          <a:xfrm>
            <a:off x="2982175" y="2952198"/>
            <a:ext cx="1237438" cy="1179704"/>
          </a:xfrm>
          <a:prstGeom prst="rect">
            <a:avLst/>
          </a:prstGeom>
          <a:noFill/>
          <a:ln>
            <a:noFill/>
          </a:ln>
        </p:spPr>
      </p:pic>
      <p:sp>
        <p:nvSpPr>
          <p:cNvPr id="68" name="Google Shape;68;p14"/>
          <p:cNvSpPr txBox="1"/>
          <p:nvPr>
            <p:ph type="ctrTitle"/>
          </p:nvPr>
        </p:nvSpPr>
        <p:spPr>
          <a:xfrm>
            <a:off x="4374371" y="-271160"/>
            <a:ext cx="4962300" cy="2985300"/>
          </a:xfrm>
          <a:prstGeom prst="rect">
            <a:avLst/>
          </a:prstGeom>
          <a:noFill/>
        </p:spPr>
        <p:txBody>
          <a:bodyPr anchorCtr="0" anchor="b" bIns="91425" lIns="91425" spcFirstLastPara="1" rIns="91425" wrap="square" tIns="91425">
            <a:normAutofit/>
          </a:bodyPr>
          <a:lstStyle/>
          <a:p>
            <a:pPr indent="0" lvl="0" marL="0" rtl="0" algn="ctr">
              <a:spcBef>
                <a:spcPts val="0"/>
              </a:spcBef>
              <a:spcAft>
                <a:spcPts val="0"/>
              </a:spcAft>
              <a:buSzPts val="990"/>
              <a:buNone/>
            </a:pPr>
            <a:r>
              <a:rPr b="1" lang="en" sz="3780"/>
              <a:t>Probabilistic </a:t>
            </a:r>
            <a:endParaRPr b="1" sz="3780"/>
          </a:p>
          <a:p>
            <a:pPr indent="0" lvl="0" marL="0" rtl="0" algn="ctr">
              <a:spcBef>
                <a:spcPts val="0"/>
              </a:spcBef>
              <a:spcAft>
                <a:spcPts val="0"/>
              </a:spcAft>
              <a:buSzPts val="990"/>
              <a:buNone/>
            </a:pPr>
            <a:r>
              <a:rPr b="1" lang="en" sz="3780"/>
              <a:t>Thinking &amp; </a:t>
            </a:r>
            <a:endParaRPr b="1" sz="3780"/>
          </a:p>
          <a:p>
            <a:pPr indent="0" lvl="0" marL="0" rtl="0" algn="ctr">
              <a:spcBef>
                <a:spcPts val="0"/>
              </a:spcBef>
              <a:spcAft>
                <a:spcPts val="0"/>
              </a:spcAft>
              <a:buSzPts val="990"/>
              <a:buNone/>
            </a:pPr>
            <a:r>
              <a:rPr b="1" lang="en" sz="3780"/>
              <a:t>Forecast </a:t>
            </a:r>
            <a:endParaRPr b="1" sz="3780"/>
          </a:p>
          <a:p>
            <a:pPr indent="0" lvl="0" marL="0" rtl="0" algn="ctr">
              <a:spcBef>
                <a:spcPts val="0"/>
              </a:spcBef>
              <a:spcAft>
                <a:spcPts val="0"/>
              </a:spcAft>
              <a:buSzPts val="990"/>
              <a:buNone/>
            </a:pPr>
            <a:r>
              <a:rPr b="1" lang="en" sz="3780"/>
              <a:t>Communication</a:t>
            </a:r>
            <a:endParaRPr b="1" sz="378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id="124" name="Google Shape;124;p23" title="gefs_okc_qpf.PNG"/>
          <p:cNvPicPr preferRelativeResize="0"/>
          <p:nvPr/>
        </p:nvPicPr>
        <p:blipFill>
          <a:blip r:embed="rId3">
            <a:alphaModFix/>
          </a:blip>
          <a:stretch>
            <a:fillRect/>
          </a:stretch>
        </p:blipFill>
        <p:spPr>
          <a:xfrm>
            <a:off x="420475" y="944474"/>
            <a:ext cx="5275901" cy="4041975"/>
          </a:xfrm>
          <a:prstGeom prst="rect">
            <a:avLst/>
          </a:prstGeom>
          <a:noFill/>
          <a:ln>
            <a:noFill/>
          </a:ln>
        </p:spPr>
      </p:pic>
      <p:sp>
        <p:nvSpPr>
          <p:cNvPr id="125" name="Google Shape;125;p23"/>
          <p:cNvSpPr txBox="1"/>
          <p:nvPr/>
        </p:nvSpPr>
        <p:spPr>
          <a:xfrm>
            <a:off x="5570575" y="1417250"/>
            <a:ext cx="3610500" cy="113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chemeClr val="dk2"/>
                </a:solidFill>
              </a:rPr>
              <a:t>Note the distribution of </a:t>
            </a:r>
            <a:endParaRPr sz="1600">
              <a:solidFill>
                <a:schemeClr val="dk2"/>
              </a:solidFill>
            </a:endParaRPr>
          </a:p>
          <a:p>
            <a:pPr indent="0" lvl="0" marL="0" rtl="0" algn="ctr">
              <a:spcBef>
                <a:spcPts val="0"/>
              </a:spcBef>
              <a:spcAft>
                <a:spcPts val="0"/>
              </a:spcAft>
              <a:buNone/>
            </a:pPr>
            <a:r>
              <a:rPr lang="en" sz="1600">
                <a:solidFill>
                  <a:schemeClr val="dk2"/>
                </a:solidFill>
              </a:rPr>
              <a:t>rainfall amounts.</a:t>
            </a:r>
            <a:endParaRPr sz="1600">
              <a:solidFill>
                <a:schemeClr val="dk2"/>
              </a:solidFill>
            </a:endParaRPr>
          </a:p>
          <a:p>
            <a:pPr indent="0" lvl="0" marL="0" rtl="0" algn="ctr">
              <a:spcBef>
                <a:spcPts val="0"/>
              </a:spcBef>
              <a:spcAft>
                <a:spcPts val="0"/>
              </a:spcAft>
              <a:buNone/>
            </a:pPr>
            <a:r>
              <a:t/>
            </a:r>
            <a:endParaRPr sz="1600">
              <a:solidFill>
                <a:schemeClr val="dk2"/>
              </a:solidFill>
            </a:endParaRPr>
          </a:p>
          <a:p>
            <a:pPr indent="0" lvl="0" marL="0" rtl="0" algn="ctr">
              <a:spcBef>
                <a:spcPts val="0"/>
              </a:spcBef>
              <a:spcAft>
                <a:spcPts val="0"/>
              </a:spcAft>
              <a:buNone/>
            </a:pPr>
            <a:r>
              <a:rPr lang="en" sz="1600">
                <a:solidFill>
                  <a:schemeClr val="dk2"/>
                </a:solidFill>
              </a:rPr>
              <a:t>How would you describe: </a:t>
            </a:r>
            <a:endParaRPr sz="1600">
              <a:solidFill>
                <a:schemeClr val="dk2"/>
              </a:solidFill>
            </a:endParaRPr>
          </a:p>
          <a:p>
            <a:pPr indent="0" lvl="0" marL="0" rtl="0" algn="ctr">
              <a:spcBef>
                <a:spcPts val="0"/>
              </a:spcBef>
              <a:spcAft>
                <a:spcPts val="0"/>
              </a:spcAft>
              <a:buNone/>
            </a:pPr>
            <a:r>
              <a:t/>
            </a:r>
            <a:endParaRPr sz="1600">
              <a:solidFill>
                <a:schemeClr val="dk2"/>
              </a:solidFill>
            </a:endParaRPr>
          </a:p>
          <a:p>
            <a:pPr indent="-330200" lvl="0" marL="457200" rtl="0" algn="ctr">
              <a:spcBef>
                <a:spcPts val="0"/>
              </a:spcBef>
              <a:spcAft>
                <a:spcPts val="0"/>
              </a:spcAft>
              <a:buClr>
                <a:schemeClr val="dk2"/>
              </a:buClr>
              <a:buSzPts val="1600"/>
              <a:buChar char="-"/>
            </a:pPr>
            <a:r>
              <a:rPr lang="en" sz="1600">
                <a:solidFill>
                  <a:schemeClr val="dk2"/>
                </a:solidFill>
              </a:rPr>
              <a:t>The potential for &gt; 1” of rain?</a:t>
            </a:r>
            <a:endParaRPr sz="1600">
              <a:solidFill>
                <a:schemeClr val="dk2"/>
              </a:solidFill>
            </a:endParaRPr>
          </a:p>
          <a:p>
            <a:pPr indent="0" lvl="0" marL="457200" rtl="0" algn="ctr">
              <a:spcBef>
                <a:spcPts val="0"/>
              </a:spcBef>
              <a:spcAft>
                <a:spcPts val="0"/>
              </a:spcAft>
              <a:buNone/>
            </a:pPr>
            <a:r>
              <a:t/>
            </a:r>
            <a:endParaRPr sz="1600">
              <a:solidFill>
                <a:schemeClr val="dk2"/>
              </a:solidFill>
            </a:endParaRPr>
          </a:p>
          <a:p>
            <a:pPr indent="-330200" lvl="0" marL="457200" rtl="0" algn="ctr">
              <a:spcBef>
                <a:spcPts val="0"/>
              </a:spcBef>
              <a:spcAft>
                <a:spcPts val="0"/>
              </a:spcAft>
              <a:buClr>
                <a:schemeClr val="dk2"/>
              </a:buClr>
              <a:buSzPts val="1600"/>
              <a:buChar char="-"/>
            </a:pPr>
            <a:r>
              <a:rPr lang="en" sz="1600">
                <a:solidFill>
                  <a:schemeClr val="dk2"/>
                </a:solidFill>
              </a:rPr>
              <a:t>The potential for &gt; 3” of rain?</a:t>
            </a:r>
            <a:endParaRPr sz="1600">
              <a:solidFill>
                <a:schemeClr val="dk2"/>
              </a:solidFill>
            </a:endParaRPr>
          </a:p>
          <a:p>
            <a:pPr indent="0" lvl="0" marL="457200" rtl="0" algn="ctr">
              <a:spcBef>
                <a:spcPts val="0"/>
              </a:spcBef>
              <a:spcAft>
                <a:spcPts val="0"/>
              </a:spcAft>
              <a:buNone/>
            </a:pPr>
            <a:r>
              <a:t/>
            </a:r>
            <a:endParaRPr sz="1600">
              <a:solidFill>
                <a:schemeClr val="dk2"/>
              </a:solidFill>
            </a:endParaRPr>
          </a:p>
          <a:p>
            <a:pPr indent="-330200" lvl="0" marL="457200" rtl="0" algn="ctr">
              <a:spcBef>
                <a:spcPts val="0"/>
              </a:spcBef>
              <a:spcAft>
                <a:spcPts val="0"/>
              </a:spcAft>
              <a:buClr>
                <a:schemeClr val="dk2"/>
              </a:buClr>
              <a:buSzPts val="1600"/>
              <a:buChar char="-"/>
            </a:pPr>
            <a:r>
              <a:rPr lang="en" sz="1600">
                <a:solidFill>
                  <a:schemeClr val="dk2"/>
                </a:solidFill>
              </a:rPr>
              <a:t>The most likely rainfall amounts?</a:t>
            </a:r>
            <a:endParaRPr sz="1600">
              <a:solidFill>
                <a:schemeClr val="dk2"/>
              </a:solidFill>
            </a:endParaRPr>
          </a:p>
          <a:p>
            <a:pPr indent="0" lvl="0" marL="0" rtl="0" algn="ctr">
              <a:spcBef>
                <a:spcPts val="0"/>
              </a:spcBef>
              <a:spcAft>
                <a:spcPts val="0"/>
              </a:spcAft>
              <a:buNone/>
            </a:pPr>
            <a:r>
              <a:t/>
            </a:r>
            <a:endParaRPr sz="1600">
              <a:solidFill>
                <a:schemeClr val="dk2"/>
              </a:solidFill>
            </a:endParaRPr>
          </a:p>
          <a:p>
            <a:pPr indent="0" lvl="0" marL="0" rtl="0" algn="ctr">
              <a:spcBef>
                <a:spcPts val="0"/>
              </a:spcBef>
              <a:spcAft>
                <a:spcPts val="0"/>
              </a:spcAft>
              <a:buNone/>
            </a:pPr>
            <a:r>
              <a:rPr lang="en" sz="1600">
                <a:solidFill>
                  <a:schemeClr val="dk2"/>
                </a:solidFill>
              </a:rPr>
              <a:t>These questions can’t be answered with a single </a:t>
            </a:r>
            <a:r>
              <a:rPr lang="en" sz="1600">
                <a:solidFill>
                  <a:schemeClr val="dk2"/>
                </a:solidFill>
              </a:rPr>
              <a:t>deterministic</a:t>
            </a:r>
            <a:r>
              <a:rPr lang="en" sz="1600">
                <a:solidFill>
                  <a:schemeClr val="dk2"/>
                </a:solidFill>
              </a:rPr>
              <a:t> model!</a:t>
            </a:r>
            <a:endParaRPr sz="1600">
              <a:solidFill>
                <a:schemeClr val="dk2"/>
              </a:solidFill>
            </a:endParaRPr>
          </a:p>
        </p:txBody>
      </p:sp>
      <p:sp>
        <p:nvSpPr>
          <p:cNvPr id="126" name="Google Shape;126;p23"/>
          <p:cNvSpPr txBox="1"/>
          <p:nvPr>
            <p:ph type="ctrTitle"/>
          </p:nvPr>
        </p:nvSpPr>
        <p:spPr>
          <a:xfrm>
            <a:off x="0" y="74956"/>
            <a:ext cx="9144000" cy="1102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lang="en" sz="3500" u="sng"/>
              <a:t>Probabilistic Forecasting</a:t>
            </a:r>
            <a:endParaRPr sz="19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4"/>
          <p:cNvSpPr txBox="1"/>
          <p:nvPr>
            <p:ph type="ctrTitle"/>
          </p:nvPr>
        </p:nvSpPr>
        <p:spPr>
          <a:xfrm>
            <a:off x="0" y="74956"/>
            <a:ext cx="9144000" cy="1102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lang="en" sz="3500" u="sng"/>
              <a:t>Deterministic vs. Probabilistic Forecasting</a:t>
            </a:r>
            <a:endParaRPr sz="1900"/>
          </a:p>
        </p:txBody>
      </p:sp>
      <p:pic>
        <p:nvPicPr>
          <p:cNvPr id="132" name="Google Shape;132;p24" title="gefs_okc_qpf.PNG"/>
          <p:cNvPicPr preferRelativeResize="0"/>
          <p:nvPr/>
        </p:nvPicPr>
        <p:blipFill>
          <a:blip r:embed="rId3">
            <a:alphaModFix/>
          </a:blip>
          <a:stretch>
            <a:fillRect/>
          </a:stretch>
        </p:blipFill>
        <p:spPr>
          <a:xfrm>
            <a:off x="420475" y="944474"/>
            <a:ext cx="5275901" cy="4041975"/>
          </a:xfrm>
          <a:prstGeom prst="rect">
            <a:avLst/>
          </a:prstGeom>
          <a:noFill/>
          <a:ln>
            <a:noFill/>
          </a:ln>
        </p:spPr>
      </p:pic>
      <p:sp>
        <p:nvSpPr>
          <p:cNvPr id="133" name="Google Shape;133;p24"/>
          <p:cNvSpPr txBox="1"/>
          <p:nvPr/>
        </p:nvSpPr>
        <p:spPr>
          <a:xfrm>
            <a:off x="5617500" y="1524650"/>
            <a:ext cx="3526500" cy="113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u="sng">
                <a:solidFill>
                  <a:schemeClr val="dk2"/>
                </a:solidFill>
              </a:rPr>
              <a:t>Deterministic</a:t>
            </a:r>
            <a:r>
              <a:rPr lang="en" sz="1800">
                <a:solidFill>
                  <a:schemeClr val="dk2"/>
                </a:solidFill>
              </a:rPr>
              <a:t>: “Latest GFS shows OKC receives 2.5 inches of rainfall later this week.”</a:t>
            </a:r>
            <a:endParaRPr sz="1800">
              <a:solidFill>
                <a:schemeClr val="dk2"/>
              </a:solidFill>
            </a:endParaRPr>
          </a:p>
          <a:p>
            <a:pPr indent="0" lvl="0" marL="0" rtl="0" algn="ctr">
              <a:spcBef>
                <a:spcPts val="0"/>
              </a:spcBef>
              <a:spcAft>
                <a:spcPts val="0"/>
              </a:spcAft>
              <a:buNone/>
            </a:pPr>
            <a:r>
              <a:t/>
            </a:r>
            <a:endParaRPr sz="1800">
              <a:solidFill>
                <a:schemeClr val="dk2"/>
              </a:solidFill>
            </a:endParaRPr>
          </a:p>
          <a:p>
            <a:pPr indent="0" lvl="0" marL="0" rtl="0" algn="ctr">
              <a:spcBef>
                <a:spcPts val="0"/>
              </a:spcBef>
              <a:spcAft>
                <a:spcPts val="0"/>
              </a:spcAft>
              <a:buNone/>
            </a:pPr>
            <a:r>
              <a:rPr lang="en" sz="1800" u="sng">
                <a:solidFill>
                  <a:schemeClr val="dk2"/>
                </a:solidFill>
              </a:rPr>
              <a:t>Probabilistic</a:t>
            </a:r>
            <a:r>
              <a:rPr lang="en" sz="1800">
                <a:solidFill>
                  <a:schemeClr val="dk2"/>
                </a:solidFill>
              </a:rPr>
              <a:t>: “Most ensemble members show rainfall </a:t>
            </a:r>
            <a:r>
              <a:rPr lang="en" sz="1800">
                <a:solidFill>
                  <a:schemeClr val="dk2"/>
                </a:solidFill>
              </a:rPr>
              <a:t>amounts</a:t>
            </a:r>
            <a:r>
              <a:rPr lang="en" sz="1800">
                <a:solidFill>
                  <a:schemeClr val="dk2"/>
                </a:solidFill>
              </a:rPr>
              <a:t> between 1 to 1.5 inches, though higher amounts appear possible.”</a:t>
            </a:r>
            <a:endParaRPr sz="1800">
              <a:solidFill>
                <a:schemeClr val="dk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5"/>
          <p:cNvSpPr txBox="1"/>
          <p:nvPr>
            <p:ph type="ctrTitle"/>
          </p:nvPr>
        </p:nvSpPr>
        <p:spPr>
          <a:xfrm>
            <a:off x="0" y="74956"/>
            <a:ext cx="9144000" cy="1102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lang="en" sz="3500" u="sng"/>
              <a:t>Deterministic vs. Probabilistic Forecasting</a:t>
            </a:r>
            <a:endParaRPr sz="1900"/>
          </a:p>
        </p:txBody>
      </p:sp>
      <p:pic>
        <p:nvPicPr>
          <p:cNvPr id="139" name="Google Shape;139;p25" title="gefs_okc_qpf.PNG"/>
          <p:cNvPicPr preferRelativeResize="0"/>
          <p:nvPr/>
        </p:nvPicPr>
        <p:blipFill>
          <a:blip r:embed="rId3">
            <a:alphaModFix/>
          </a:blip>
          <a:stretch>
            <a:fillRect/>
          </a:stretch>
        </p:blipFill>
        <p:spPr>
          <a:xfrm>
            <a:off x="420475" y="944474"/>
            <a:ext cx="5275901" cy="4041975"/>
          </a:xfrm>
          <a:prstGeom prst="rect">
            <a:avLst/>
          </a:prstGeom>
          <a:noFill/>
          <a:ln>
            <a:noFill/>
          </a:ln>
        </p:spPr>
      </p:pic>
      <p:sp>
        <p:nvSpPr>
          <p:cNvPr id="140" name="Google Shape;140;p25"/>
          <p:cNvSpPr txBox="1"/>
          <p:nvPr/>
        </p:nvSpPr>
        <p:spPr>
          <a:xfrm>
            <a:off x="5617500" y="1524650"/>
            <a:ext cx="3526500" cy="113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u="sng">
                <a:solidFill>
                  <a:schemeClr val="dk2"/>
                </a:solidFill>
              </a:rPr>
              <a:t>Probabilistic</a:t>
            </a:r>
            <a:r>
              <a:rPr lang="en" sz="1800">
                <a:solidFill>
                  <a:schemeClr val="dk2"/>
                </a:solidFill>
              </a:rPr>
              <a:t>: “Most ensemble members hint at rainfall amounts between 1 to 1.5 inches, though higher amounts appear possible.”</a:t>
            </a:r>
            <a:endParaRPr sz="1800">
              <a:solidFill>
                <a:schemeClr val="dk2"/>
              </a:solidFill>
            </a:endParaRPr>
          </a:p>
          <a:p>
            <a:pPr indent="0" lvl="0" marL="0" rtl="0" algn="ctr">
              <a:spcBef>
                <a:spcPts val="0"/>
              </a:spcBef>
              <a:spcAft>
                <a:spcPts val="0"/>
              </a:spcAft>
              <a:buNone/>
            </a:pPr>
            <a:r>
              <a:t/>
            </a:r>
            <a:endParaRPr sz="1800">
              <a:solidFill>
                <a:schemeClr val="dk2"/>
              </a:solidFill>
            </a:endParaRPr>
          </a:p>
          <a:p>
            <a:pPr indent="0" lvl="0" marL="0" rtl="0" algn="ctr">
              <a:spcBef>
                <a:spcPts val="0"/>
              </a:spcBef>
              <a:spcAft>
                <a:spcPts val="0"/>
              </a:spcAft>
              <a:buNone/>
            </a:pPr>
            <a:r>
              <a:rPr lang="en" sz="1800">
                <a:solidFill>
                  <a:schemeClr val="dk2"/>
                </a:solidFill>
              </a:rPr>
              <a:t>Why is this a better option?</a:t>
            </a:r>
            <a:endParaRPr sz="1800">
              <a:solidFill>
                <a:schemeClr val="dk2"/>
              </a:solidFill>
            </a:endParaRPr>
          </a:p>
          <a:p>
            <a:pPr indent="0" lvl="0" marL="0" rtl="0" algn="ctr">
              <a:spcBef>
                <a:spcPts val="0"/>
              </a:spcBef>
              <a:spcAft>
                <a:spcPts val="0"/>
              </a:spcAft>
              <a:buNone/>
            </a:pPr>
            <a:r>
              <a:t/>
            </a:r>
            <a:endParaRPr sz="1800">
              <a:solidFill>
                <a:schemeClr val="dk2"/>
              </a:solidFill>
            </a:endParaRPr>
          </a:p>
          <a:p>
            <a:pPr indent="-342900" lvl="0" marL="457200" rtl="0" algn="ctr">
              <a:spcBef>
                <a:spcPts val="0"/>
              </a:spcBef>
              <a:spcAft>
                <a:spcPts val="0"/>
              </a:spcAft>
              <a:buClr>
                <a:schemeClr val="dk2"/>
              </a:buClr>
              <a:buSzPts val="1800"/>
              <a:buChar char="-"/>
            </a:pPr>
            <a:r>
              <a:rPr lang="en" sz="1800">
                <a:solidFill>
                  <a:schemeClr val="dk2"/>
                </a:solidFill>
              </a:rPr>
              <a:t>Gives most likely outcome.</a:t>
            </a:r>
            <a:endParaRPr sz="1800">
              <a:solidFill>
                <a:schemeClr val="dk2"/>
              </a:solidFill>
            </a:endParaRPr>
          </a:p>
          <a:p>
            <a:pPr indent="-342900" lvl="0" marL="457200" rtl="0" algn="ctr">
              <a:spcBef>
                <a:spcPts val="0"/>
              </a:spcBef>
              <a:spcAft>
                <a:spcPts val="0"/>
              </a:spcAft>
              <a:buClr>
                <a:schemeClr val="dk2"/>
              </a:buClr>
              <a:buSzPts val="1800"/>
              <a:buChar char="-"/>
            </a:pPr>
            <a:r>
              <a:rPr lang="en" sz="1800">
                <a:solidFill>
                  <a:schemeClr val="dk2"/>
                </a:solidFill>
              </a:rPr>
              <a:t>Acknowledges the potential for a high-end event.</a:t>
            </a:r>
            <a:endParaRPr sz="1800">
              <a:solidFill>
                <a:schemeClr val="dk2"/>
              </a:solidFill>
            </a:endParaRPr>
          </a:p>
          <a:p>
            <a:pPr indent="-342900" lvl="0" marL="457200" rtl="0" algn="ctr">
              <a:spcBef>
                <a:spcPts val="0"/>
              </a:spcBef>
              <a:spcAft>
                <a:spcPts val="0"/>
              </a:spcAft>
              <a:buClr>
                <a:schemeClr val="dk2"/>
              </a:buClr>
              <a:buSzPts val="1800"/>
              <a:buChar char="-"/>
            </a:pPr>
            <a:r>
              <a:rPr lang="en" sz="1800">
                <a:solidFill>
                  <a:schemeClr val="dk2"/>
                </a:solidFill>
              </a:rPr>
              <a:t>And…</a:t>
            </a:r>
            <a:endParaRPr sz="1800">
              <a:solidFill>
                <a:schemeClr val="dk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6"/>
          <p:cNvSpPr txBox="1"/>
          <p:nvPr>
            <p:ph type="ctrTitle"/>
          </p:nvPr>
        </p:nvSpPr>
        <p:spPr>
          <a:xfrm>
            <a:off x="0" y="74956"/>
            <a:ext cx="9144000" cy="1102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lang="en" sz="3500" u="sng"/>
              <a:t>Deterministic vs. Probabilistic Forecasting</a:t>
            </a:r>
            <a:endParaRPr sz="1900"/>
          </a:p>
        </p:txBody>
      </p:sp>
      <p:sp>
        <p:nvSpPr>
          <p:cNvPr id="146" name="Google Shape;146;p26"/>
          <p:cNvSpPr txBox="1"/>
          <p:nvPr/>
        </p:nvSpPr>
        <p:spPr>
          <a:xfrm>
            <a:off x="5617500" y="1524650"/>
            <a:ext cx="3526500" cy="113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u="sng">
                <a:solidFill>
                  <a:schemeClr val="dk2"/>
                </a:solidFill>
              </a:rPr>
              <a:t>Probabilistic</a:t>
            </a:r>
            <a:r>
              <a:rPr lang="en" sz="1800">
                <a:solidFill>
                  <a:schemeClr val="dk2"/>
                </a:solidFill>
              </a:rPr>
              <a:t>: “Most ensemble members hint at rainfall amounts between 1 to 1.5 inches, though higher amounts appear possible.”</a:t>
            </a:r>
            <a:endParaRPr sz="1800">
              <a:solidFill>
                <a:schemeClr val="dk2"/>
              </a:solidFill>
            </a:endParaRPr>
          </a:p>
          <a:p>
            <a:pPr indent="0" lvl="0" marL="0" rtl="0" algn="ctr">
              <a:spcBef>
                <a:spcPts val="0"/>
              </a:spcBef>
              <a:spcAft>
                <a:spcPts val="0"/>
              </a:spcAft>
              <a:buNone/>
            </a:pPr>
            <a:r>
              <a:t/>
            </a:r>
            <a:endParaRPr sz="1800">
              <a:solidFill>
                <a:schemeClr val="dk2"/>
              </a:solidFill>
            </a:endParaRPr>
          </a:p>
          <a:p>
            <a:pPr indent="0" lvl="0" marL="0" rtl="0" algn="ctr">
              <a:spcBef>
                <a:spcPts val="0"/>
              </a:spcBef>
              <a:spcAft>
                <a:spcPts val="0"/>
              </a:spcAft>
              <a:buNone/>
            </a:pPr>
            <a:r>
              <a:rPr lang="en" sz="1800">
                <a:solidFill>
                  <a:schemeClr val="dk2"/>
                </a:solidFill>
              </a:rPr>
              <a:t>Why is this a better option?</a:t>
            </a:r>
            <a:endParaRPr sz="1800">
              <a:solidFill>
                <a:schemeClr val="dk2"/>
              </a:solidFill>
            </a:endParaRPr>
          </a:p>
          <a:p>
            <a:pPr indent="0" lvl="0" marL="0" rtl="0" algn="ctr">
              <a:spcBef>
                <a:spcPts val="0"/>
              </a:spcBef>
              <a:spcAft>
                <a:spcPts val="0"/>
              </a:spcAft>
              <a:buNone/>
            </a:pPr>
            <a:r>
              <a:t/>
            </a:r>
            <a:endParaRPr sz="1800">
              <a:solidFill>
                <a:schemeClr val="dk2"/>
              </a:solidFill>
            </a:endParaRPr>
          </a:p>
          <a:p>
            <a:pPr indent="-342900" lvl="0" marL="457200" rtl="0" algn="ctr">
              <a:spcBef>
                <a:spcPts val="0"/>
              </a:spcBef>
              <a:spcAft>
                <a:spcPts val="0"/>
              </a:spcAft>
              <a:buClr>
                <a:schemeClr val="dk2"/>
              </a:buClr>
              <a:buSzPts val="1800"/>
              <a:buChar char="-"/>
            </a:pPr>
            <a:r>
              <a:rPr b="1" lang="en" sz="1800">
                <a:solidFill>
                  <a:schemeClr val="dk2"/>
                </a:solidFill>
              </a:rPr>
              <a:t>Allows for the possibility that the GFS is simply wrong!</a:t>
            </a:r>
            <a:endParaRPr b="1" sz="1800">
              <a:solidFill>
                <a:schemeClr val="dk2"/>
              </a:solidFill>
            </a:endParaRPr>
          </a:p>
        </p:txBody>
      </p:sp>
      <p:pic>
        <p:nvPicPr>
          <p:cNvPr id="147" name="Google Shape;147;p26" title="Bad_initialization.PNG"/>
          <p:cNvPicPr preferRelativeResize="0"/>
          <p:nvPr/>
        </p:nvPicPr>
        <p:blipFill rotWithShape="1">
          <a:blip r:embed="rId3">
            <a:alphaModFix/>
          </a:blip>
          <a:srcRect b="0" l="0" r="48909" t="0"/>
          <a:stretch/>
        </p:blipFill>
        <p:spPr>
          <a:xfrm>
            <a:off x="463375" y="1037950"/>
            <a:ext cx="4671726" cy="3921250"/>
          </a:xfrm>
          <a:prstGeom prst="rect">
            <a:avLst/>
          </a:prstGeom>
          <a:noFill/>
          <a:ln>
            <a:noFill/>
          </a:ln>
        </p:spPr>
      </p:pic>
      <p:pic>
        <p:nvPicPr>
          <p:cNvPr id="148" name="Google Shape;148;p26" title="Bad_initialization.PNG"/>
          <p:cNvPicPr preferRelativeResize="0"/>
          <p:nvPr/>
        </p:nvPicPr>
        <p:blipFill rotWithShape="1">
          <a:blip r:embed="rId3">
            <a:alphaModFix/>
          </a:blip>
          <a:srcRect b="51701" l="88659" r="1355" t="10912"/>
          <a:stretch/>
        </p:blipFill>
        <p:spPr>
          <a:xfrm>
            <a:off x="4222025" y="1465975"/>
            <a:ext cx="913075" cy="1466001"/>
          </a:xfrm>
          <a:prstGeom prst="rect">
            <a:avLst/>
          </a:prstGeom>
          <a:noFill/>
          <a:ln cap="flat" cmpd="sng" w="19050">
            <a:solidFill>
              <a:schemeClr val="dk2"/>
            </a:solidFill>
            <a:prstDash val="solid"/>
            <a:round/>
            <a:headEnd len="sm" w="sm" type="none"/>
            <a:tailEnd len="sm" w="sm" type="none"/>
          </a:ln>
        </p:spPr>
      </p:pic>
      <p:cxnSp>
        <p:nvCxnSpPr>
          <p:cNvPr id="149" name="Google Shape;149;p26"/>
          <p:cNvCxnSpPr/>
          <p:nvPr/>
        </p:nvCxnSpPr>
        <p:spPr>
          <a:xfrm rot="10800000">
            <a:off x="4791575" y="3619025"/>
            <a:ext cx="1239900" cy="385200"/>
          </a:xfrm>
          <a:prstGeom prst="straightConnector1">
            <a:avLst/>
          </a:prstGeom>
          <a:noFill/>
          <a:ln cap="flat" cmpd="sng" w="28575">
            <a:solidFill>
              <a:schemeClr val="dk1"/>
            </a:solidFill>
            <a:prstDash val="solid"/>
            <a:round/>
            <a:headEnd len="med" w="med" type="none"/>
            <a:tailEnd len="med" w="med" type="triangl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7"/>
          <p:cNvSpPr txBox="1"/>
          <p:nvPr>
            <p:ph type="ctrTitle"/>
          </p:nvPr>
        </p:nvSpPr>
        <p:spPr>
          <a:xfrm>
            <a:off x="0" y="74956"/>
            <a:ext cx="9144000" cy="1102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lang="en" sz="3500" u="sng"/>
              <a:t>Deterministic vs. Probabilistic Forecasting</a:t>
            </a:r>
            <a:endParaRPr sz="1900"/>
          </a:p>
        </p:txBody>
      </p:sp>
      <p:sp>
        <p:nvSpPr>
          <p:cNvPr id="155" name="Google Shape;155;p27"/>
          <p:cNvSpPr txBox="1"/>
          <p:nvPr/>
        </p:nvSpPr>
        <p:spPr>
          <a:xfrm>
            <a:off x="5617500" y="1412025"/>
            <a:ext cx="3526500" cy="113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u="sng">
                <a:solidFill>
                  <a:schemeClr val="dk2"/>
                </a:solidFill>
              </a:rPr>
              <a:t>Deterministic</a:t>
            </a:r>
            <a:r>
              <a:rPr lang="en" sz="1800">
                <a:solidFill>
                  <a:schemeClr val="dk2"/>
                </a:solidFill>
              </a:rPr>
              <a:t>: “Latest HRRR says that no thunderstorms will occur this evening.”</a:t>
            </a:r>
            <a:endParaRPr sz="1800">
              <a:solidFill>
                <a:schemeClr val="dk2"/>
              </a:solidFill>
            </a:endParaRPr>
          </a:p>
          <a:p>
            <a:pPr indent="0" lvl="0" marL="0" rtl="0" algn="ctr">
              <a:spcBef>
                <a:spcPts val="0"/>
              </a:spcBef>
              <a:spcAft>
                <a:spcPts val="0"/>
              </a:spcAft>
              <a:buNone/>
            </a:pPr>
            <a:r>
              <a:t/>
            </a:r>
            <a:endParaRPr sz="1800">
              <a:solidFill>
                <a:schemeClr val="dk2"/>
              </a:solidFill>
            </a:endParaRPr>
          </a:p>
          <a:p>
            <a:pPr indent="0" lvl="0" marL="457200" rtl="0" algn="ctr">
              <a:spcBef>
                <a:spcPts val="0"/>
              </a:spcBef>
              <a:spcAft>
                <a:spcPts val="0"/>
              </a:spcAft>
              <a:buNone/>
            </a:pPr>
            <a:r>
              <a:t/>
            </a:r>
            <a:endParaRPr b="1" sz="1800">
              <a:solidFill>
                <a:schemeClr val="dk2"/>
              </a:solidFill>
            </a:endParaRPr>
          </a:p>
        </p:txBody>
      </p:sp>
      <p:pic>
        <p:nvPicPr>
          <p:cNvPr id="156" name="Google Shape;156;p27" title="href_041923_hrrr.PNG"/>
          <p:cNvPicPr preferRelativeResize="0"/>
          <p:nvPr/>
        </p:nvPicPr>
        <p:blipFill>
          <a:blip r:embed="rId3">
            <a:alphaModFix/>
          </a:blip>
          <a:stretch>
            <a:fillRect/>
          </a:stretch>
        </p:blipFill>
        <p:spPr>
          <a:xfrm>
            <a:off x="504225" y="1412031"/>
            <a:ext cx="5057187" cy="3661245"/>
          </a:xfrm>
          <a:prstGeom prst="rect">
            <a:avLst/>
          </a:prstGeom>
          <a:noFill/>
          <a:ln>
            <a:noFill/>
          </a:ln>
        </p:spPr>
      </p:pic>
      <p:sp>
        <p:nvSpPr>
          <p:cNvPr id="157" name="Google Shape;157;p27"/>
          <p:cNvSpPr txBox="1"/>
          <p:nvPr/>
        </p:nvSpPr>
        <p:spPr>
          <a:xfrm>
            <a:off x="504225" y="1063725"/>
            <a:ext cx="5057100" cy="34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rPr>
              <a:t>HRRR </a:t>
            </a:r>
            <a:endParaRPr sz="180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8"/>
          <p:cNvSpPr txBox="1"/>
          <p:nvPr>
            <p:ph type="ctrTitle"/>
          </p:nvPr>
        </p:nvSpPr>
        <p:spPr>
          <a:xfrm>
            <a:off x="0" y="74956"/>
            <a:ext cx="9144000" cy="1102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lang="en" sz="3500" u="sng"/>
              <a:t>Deterministic vs. Probabilistic Forecasting</a:t>
            </a:r>
            <a:endParaRPr sz="1900"/>
          </a:p>
        </p:txBody>
      </p:sp>
      <p:sp>
        <p:nvSpPr>
          <p:cNvPr id="163" name="Google Shape;163;p28"/>
          <p:cNvSpPr txBox="1"/>
          <p:nvPr/>
        </p:nvSpPr>
        <p:spPr>
          <a:xfrm>
            <a:off x="5617500" y="1412025"/>
            <a:ext cx="3526500" cy="113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u="sng">
                <a:solidFill>
                  <a:schemeClr val="dk2"/>
                </a:solidFill>
              </a:rPr>
              <a:t>Deterministic</a:t>
            </a:r>
            <a:r>
              <a:rPr lang="en" sz="1800">
                <a:solidFill>
                  <a:schemeClr val="dk2"/>
                </a:solidFill>
              </a:rPr>
              <a:t>: “Latest HRRR says that no thunderstorms will occur this evening.”</a:t>
            </a:r>
            <a:endParaRPr sz="1800">
              <a:solidFill>
                <a:schemeClr val="dk2"/>
              </a:solidFill>
            </a:endParaRPr>
          </a:p>
          <a:p>
            <a:pPr indent="0" lvl="0" marL="0" rtl="0" algn="ctr">
              <a:spcBef>
                <a:spcPts val="0"/>
              </a:spcBef>
              <a:spcAft>
                <a:spcPts val="0"/>
              </a:spcAft>
              <a:buNone/>
            </a:pPr>
            <a:r>
              <a:t/>
            </a:r>
            <a:endParaRPr sz="1800">
              <a:solidFill>
                <a:schemeClr val="dk2"/>
              </a:solidFill>
            </a:endParaRPr>
          </a:p>
          <a:p>
            <a:pPr indent="0" lvl="0" marL="0" rtl="0" algn="ctr">
              <a:spcBef>
                <a:spcPts val="0"/>
              </a:spcBef>
              <a:spcAft>
                <a:spcPts val="0"/>
              </a:spcAft>
              <a:buNone/>
            </a:pPr>
            <a:r>
              <a:rPr lang="en" sz="1800" u="sng">
                <a:solidFill>
                  <a:schemeClr val="dk2"/>
                </a:solidFill>
              </a:rPr>
              <a:t>Probabilistic:</a:t>
            </a:r>
            <a:r>
              <a:rPr lang="en" sz="1800">
                <a:solidFill>
                  <a:schemeClr val="dk2"/>
                </a:solidFill>
              </a:rPr>
              <a:t> “HREF </a:t>
            </a:r>
            <a:r>
              <a:rPr lang="en" sz="1800">
                <a:solidFill>
                  <a:schemeClr val="dk2"/>
                </a:solidFill>
              </a:rPr>
              <a:t>members suggests that isolated thunderstorms are possible this evening.”</a:t>
            </a:r>
            <a:endParaRPr sz="1800">
              <a:solidFill>
                <a:schemeClr val="dk2"/>
              </a:solidFill>
            </a:endParaRPr>
          </a:p>
          <a:p>
            <a:pPr indent="0" lvl="0" marL="457200" rtl="0" algn="ctr">
              <a:spcBef>
                <a:spcPts val="0"/>
              </a:spcBef>
              <a:spcAft>
                <a:spcPts val="0"/>
              </a:spcAft>
              <a:buNone/>
            </a:pPr>
            <a:r>
              <a:t/>
            </a:r>
            <a:endParaRPr b="1" sz="1800">
              <a:solidFill>
                <a:schemeClr val="dk2"/>
              </a:solidFill>
            </a:endParaRPr>
          </a:p>
        </p:txBody>
      </p:sp>
      <p:pic>
        <p:nvPicPr>
          <p:cNvPr id="164" name="Google Shape;164;p28" title="href_041923_hrrr.PNG"/>
          <p:cNvPicPr preferRelativeResize="0"/>
          <p:nvPr/>
        </p:nvPicPr>
        <p:blipFill>
          <a:blip r:embed="rId3">
            <a:alphaModFix/>
          </a:blip>
          <a:stretch>
            <a:fillRect/>
          </a:stretch>
        </p:blipFill>
        <p:spPr>
          <a:xfrm>
            <a:off x="504225" y="1412031"/>
            <a:ext cx="5057187" cy="3661245"/>
          </a:xfrm>
          <a:prstGeom prst="rect">
            <a:avLst/>
          </a:prstGeom>
          <a:noFill/>
          <a:ln>
            <a:noFill/>
          </a:ln>
        </p:spPr>
      </p:pic>
      <p:sp>
        <p:nvSpPr>
          <p:cNvPr id="165" name="Google Shape;165;p28"/>
          <p:cNvSpPr txBox="1"/>
          <p:nvPr/>
        </p:nvSpPr>
        <p:spPr>
          <a:xfrm>
            <a:off x="504225" y="1063725"/>
            <a:ext cx="5057100" cy="34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rPr>
              <a:t>HREF All Members</a:t>
            </a:r>
            <a:endParaRPr sz="1800">
              <a:solidFill>
                <a:schemeClr val="dk1"/>
              </a:solidFill>
            </a:endParaRPr>
          </a:p>
        </p:txBody>
      </p:sp>
      <p:pic>
        <p:nvPicPr>
          <p:cNvPr id="166" name="Google Shape;166;p28" title="href_041923_ensemble.PNG"/>
          <p:cNvPicPr preferRelativeResize="0"/>
          <p:nvPr/>
        </p:nvPicPr>
        <p:blipFill>
          <a:blip r:embed="rId4">
            <a:alphaModFix/>
          </a:blip>
          <a:stretch>
            <a:fillRect/>
          </a:stretch>
        </p:blipFill>
        <p:spPr>
          <a:xfrm>
            <a:off x="504218" y="1431913"/>
            <a:ext cx="5057175" cy="364136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9"/>
          <p:cNvSpPr txBox="1"/>
          <p:nvPr>
            <p:ph type="ctrTitle"/>
          </p:nvPr>
        </p:nvSpPr>
        <p:spPr>
          <a:xfrm>
            <a:off x="0" y="74956"/>
            <a:ext cx="9144000" cy="1102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lang="en" sz="3500" u="sng"/>
              <a:t>Deterministic vs. Probabilistic Forecasting</a:t>
            </a:r>
            <a:endParaRPr sz="1900"/>
          </a:p>
        </p:txBody>
      </p:sp>
      <p:sp>
        <p:nvSpPr>
          <p:cNvPr id="172" name="Google Shape;172;p29"/>
          <p:cNvSpPr txBox="1"/>
          <p:nvPr/>
        </p:nvSpPr>
        <p:spPr>
          <a:xfrm>
            <a:off x="5617500" y="1412025"/>
            <a:ext cx="3526500" cy="113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u="sng">
                <a:solidFill>
                  <a:schemeClr val="dk2"/>
                </a:solidFill>
              </a:rPr>
              <a:t>Deterministic</a:t>
            </a:r>
            <a:r>
              <a:rPr lang="en" sz="1800">
                <a:solidFill>
                  <a:schemeClr val="dk2"/>
                </a:solidFill>
              </a:rPr>
              <a:t>: “Latest HRRR says that no thunderstorms will occur this evening.”</a:t>
            </a:r>
            <a:endParaRPr sz="1800">
              <a:solidFill>
                <a:schemeClr val="dk2"/>
              </a:solidFill>
            </a:endParaRPr>
          </a:p>
          <a:p>
            <a:pPr indent="0" lvl="0" marL="0" rtl="0" algn="ctr">
              <a:spcBef>
                <a:spcPts val="0"/>
              </a:spcBef>
              <a:spcAft>
                <a:spcPts val="0"/>
              </a:spcAft>
              <a:buNone/>
            </a:pPr>
            <a:r>
              <a:t/>
            </a:r>
            <a:endParaRPr sz="1800">
              <a:solidFill>
                <a:schemeClr val="dk2"/>
              </a:solidFill>
            </a:endParaRPr>
          </a:p>
          <a:p>
            <a:pPr indent="0" lvl="0" marL="0" rtl="0" algn="ctr">
              <a:spcBef>
                <a:spcPts val="0"/>
              </a:spcBef>
              <a:spcAft>
                <a:spcPts val="0"/>
              </a:spcAft>
              <a:buNone/>
            </a:pPr>
            <a:r>
              <a:rPr lang="en" sz="1800" u="sng">
                <a:solidFill>
                  <a:schemeClr val="dk2"/>
                </a:solidFill>
              </a:rPr>
              <a:t>Probabilistic:</a:t>
            </a:r>
            <a:r>
              <a:rPr lang="en" sz="1800">
                <a:solidFill>
                  <a:schemeClr val="dk2"/>
                </a:solidFill>
              </a:rPr>
              <a:t> “HREF members suggests that isolated thunderstorms are possible this evening.”</a:t>
            </a:r>
            <a:endParaRPr sz="1800">
              <a:solidFill>
                <a:schemeClr val="dk2"/>
              </a:solidFill>
            </a:endParaRPr>
          </a:p>
          <a:p>
            <a:pPr indent="0" lvl="0" marL="457200" rtl="0" algn="ctr">
              <a:spcBef>
                <a:spcPts val="0"/>
              </a:spcBef>
              <a:spcAft>
                <a:spcPts val="0"/>
              </a:spcAft>
              <a:buNone/>
            </a:pPr>
            <a:r>
              <a:t/>
            </a:r>
            <a:endParaRPr b="1" sz="1800">
              <a:solidFill>
                <a:schemeClr val="dk2"/>
              </a:solidFill>
            </a:endParaRPr>
          </a:p>
        </p:txBody>
      </p:sp>
      <p:pic>
        <p:nvPicPr>
          <p:cNvPr id="173" name="Google Shape;173;p29" title="href_041923_hrrr.PNG"/>
          <p:cNvPicPr preferRelativeResize="0"/>
          <p:nvPr/>
        </p:nvPicPr>
        <p:blipFill>
          <a:blip r:embed="rId3">
            <a:alphaModFix/>
          </a:blip>
          <a:stretch>
            <a:fillRect/>
          </a:stretch>
        </p:blipFill>
        <p:spPr>
          <a:xfrm>
            <a:off x="504225" y="1412031"/>
            <a:ext cx="5057187" cy="3661245"/>
          </a:xfrm>
          <a:prstGeom prst="rect">
            <a:avLst/>
          </a:prstGeom>
          <a:noFill/>
          <a:ln>
            <a:noFill/>
          </a:ln>
        </p:spPr>
      </p:pic>
      <p:sp>
        <p:nvSpPr>
          <p:cNvPr id="174" name="Google Shape;174;p29"/>
          <p:cNvSpPr txBox="1"/>
          <p:nvPr/>
        </p:nvSpPr>
        <p:spPr>
          <a:xfrm>
            <a:off x="504225" y="1063725"/>
            <a:ext cx="5057100" cy="34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rPr>
              <a:t>HREF All Members</a:t>
            </a:r>
            <a:endParaRPr sz="1800">
              <a:solidFill>
                <a:schemeClr val="dk1"/>
              </a:solidFill>
            </a:endParaRPr>
          </a:p>
        </p:txBody>
      </p:sp>
      <p:pic>
        <p:nvPicPr>
          <p:cNvPr id="175" name="Google Shape;175;p29" title="href_041923_ensemble.PNG"/>
          <p:cNvPicPr preferRelativeResize="0"/>
          <p:nvPr/>
        </p:nvPicPr>
        <p:blipFill>
          <a:blip r:embed="rId4">
            <a:alphaModFix/>
          </a:blip>
          <a:stretch>
            <a:fillRect/>
          </a:stretch>
        </p:blipFill>
        <p:spPr>
          <a:xfrm>
            <a:off x="504218" y="1431913"/>
            <a:ext cx="5057175" cy="3641363"/>
          </a:xfrm>
          <a:prstGeom prst="rect">
            <a:avLst/>
          </a:prstGeom>
          <a:noFill/>
          <a:ln>
            <a:noFill/>
          </a:ln>
        </p:spPr>
      </p:pic>
      <p:pic>
        <p:nvPicPr>
          <p:cNvPr id="176" name="Google Shape;176;p29" title="20230419-cole-ernst.jpg"/>
          <p:cNvPicPr preferRelativeResize="0"/>
          <p:nvPr/>
        </p:nvPicPr>
        <p:blipFill rotWithShape="1">
          <a:blip r:embed="rId5">
            <a:alphaModFix/>
          </a:blip>
          <a:srcRect b="9284" l="9543" r="27425" t="33224"/>
          <a:stretch/>
        </p:blipFill>
        <p:spPr>
          <a:xfrm>
            <a:off x="185850" y="3024100"/>
            <a:ext cx="2796250" cy="1681583"/>
          </a:xfrm>
          <a:prstGeom prst="rect">
            <a:avLst/>
          </a:prstGeom>
          <a:noFill/>
          <a:ln>
            <a:noFill/>
          </a:ln>
        </p:spPr>
      </p:pic>
      <p:sp>
        <p:nvSpPr>
          <p:cNvPr id="177" name="Google Shape;177;p29"/>
          <p:cNvSpPr txBox="1"/>
          <p:nvPr/>
        </p:nvSpPr>
        <p:spPr>
          <a:xfrm>
            <a:off x="447167" y="4333556"/>
            <a:ext cx="2202000" cy="220800"/>
          </a:xfrm>
          <a:prstGeom prst="rect">
            <a:avLst/>
          </a:prstGeom>
          <a:noFill/>
          <a:ln>
            <a:noFill/>
          </a:ln>
        </p:spPr>
        <p:txBody>
          <a:bodyPr anchorCtr="0" anchor="t" bIns="65100" lIns="65100" spcFirstLastPara="1" rIns="65100" wrap="square" tIns="65100">
            <a:noAutofit/>
          </a:bodyPr>
          <a:lstStyle/>
          <a:p>
            <a:pPr indent="0" lvl="0" marL="0" rtl="0" algn="ctr">
              <a:spcBef>
                <a:spcPts val="0"/>
              </a:spcBef>
              <a:spcAft>
                <a:spcPts val="0"/>
              </a:spcAft>
              <a:buNone/>
            </a:pPr>
            <a:r>
              <a:rPr lang="en" sz="854">
                <a:solidFill>
                  <a:srgbClr val="FFFFFF"/>
                </a:solidFill>
              </a:rPr>
              <a:t>EF-3 near Cole, OK </a:t>
            </a:r>
            <a:endParaRPr sz="854">
              <a:solidFill>
                <a:srgbClr val="FFFFFF"/>
              </a:solidFill>
            </a:endParaRPr>
          </a:p>
          <a:p>
            <a:pPr indent="0" lvl="0" marL="0" rtl="0" algn="ctr">
              <a:spcBef>
                <a:spcPts val="0"/>
              </a:spcBef>
              <a:spcAft>
                <a:spcPts val="0"/>
              </a:spcAft>
              <a:buNone/>
            </a:pPr>
            <a:r>
              <a:rPr lang="en" sz="854">
                <a:solidFill>
                  <a:srgbClr val="FFFFFF"/>
                </a:solidFill>
              </a:rPr>
              <a:t>Courtesy of Sean Earnst</a:t>
            </a:r>
            <a:endParaRPr sz="854">
              <a:solidFill>
                <a:srgbClr val="FFFFFF"/>
              </a:solidFill>
            </a:endParaRPr>
          </a:p>
        </p:txBody>
      </p:sp>
      <p:cxnSp>
        <p:nvCxnSpPr>
          <p:cNvPr id="178" name="Google Shape;178;p29"/>
          <p:cNvCxnSpPr/>
          <p:nvPr/>
        </p:nvCxnSpPr>
        <p:spPr>
          <a:xfrm flipH="1" rot="10800000">
            <a:off x="2898450" y="2546775"/>
            <a:ext cx="284700" cy="494100"/>
          </a:xfrm>
          <a:prstGeom prst="straightConnector1">
            <a:avLst/>
          </a:prstGeom>
          <a:noFill/>
          <a:ln cap="flat" cmpd="sng" w="19050">
            <a:solidFill>
              <a:schemeClr val="dk1"/>
            </a:solidFill>
            <a:prstDash val="solid"/>
            <a:round/>
            <a:headEnd len="med" w="med" type="none"/>
            <a:tailEnd len="med" w="med" type="triangle"/>
          </a:ln>
        </p:spPr>
      </p:cxnSp>
      <p:sp>
        <p:nvSpPr>
          <p:cNvPr id="179" name="Google Shape;179;p29"/>
          <p:cNvSpPr txBox="1"/>
          <p:nvPr/>
        </p:nvSpPr>
        <p:spPr>
          <a:xfrm>
            <a:off x="5617500" y="3744544"/>
            <a:ext cx="3572100" cy="110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HRRR forecast = More precise but wrong</a:t>
            </a:r>
            <a:endParaRPr>
              <a:solidFill>
                <a:schemeClr val="dk2"/>
              </a:solidFill>
            </a:endParaRPr>
          </a:p>
          <a:p>
            <a:pPr indent="0" lvl="0" marL="0" rtl="0" algn="l">
              <a:spcBef>
                <a:spcPts val="0"/>
              </a:spcBef>
              <a:spcAft>
                <a:spcPts val="0"/>
              </a:spcAft>
              <a:buNone/>
            </a:pPr>
            <a:r>
              <a:t/>
            </a:r>
            <a:endParaRPr>
              <a:solidFill>
                <a:schemeClr val="dk2"/>
              </a:solidFill>
            </a:endParaRPr>
          </a:p>
          <a:p>
            <a:pPr indent="0" lvl="0" marL="0" rtl="0" algn="l">
              <a:spcBef>
                <a:spcPts val="0"/>
              </a:spcBef>
              <a:spcAft>
                <a:spcPts val="0"/>
              </a:spcAft>
              <a:buNone/>
            </a:pPr>
            <a:r>
              <a:rPr lang="en">
                <a:solidFill>
                  <a:schemeClr val="dk2"/>
                </a:solidFill>
              </a:rPr>
              <a:t>HREF forecast = Less </a:t>
            </a:r>
            <a:r>
              <a:rPr lang="en">
                <a:solidFill>
                  <a:schemeClr val="dk2"/>
                </a:solidFill>
              </a:rPr>
              <a:t>precise</a:t>
            </a:r>
            <a:r>
              <a:rPr lang="en">
                <a:solidFill>
                  <a:schemeClr val="dk2"/>
                </a:solidFill>
              </a:rPr>
              <a:t> but conveys potential for bad outcome!</a:t>
            </a:r>
            <a:endParaRPr>
              <a:solidFill>
                <a:schemeClr val="dk2"/>
              </a:solidFill>
            </a:endParaRPr>
          </a:p>
          <a:p>
            <a:pPr indent="0" lvl="0" marL="0" rtl="0" algn="l">
              <a:spcBef>
                <a:spcPts val="0"/>
              </a:spcBef>
              <a:spcAft>
                <a:spcPts val="0"/>
              </a:spcAft>
              <a:buNone/>
            </a:pPr>
            <a:r>
              <a:t/>
            </a:r>
            <a:endParaRPr>
              <a:solidFill>
                <a:schemeClr val="dk2"/>
              </a:solidFill>
            </a:endParaRPr>
          </a:p>
          <a:p>
            <a:pPr indent="0" lvl="0" marL="0" rtl="0" algn="ctr">
              <a:spcBef>
                <a:spcPts val="0"/>
              </a:spcBef>
              <a:spcAft>
                <a:spcPts val="0"/>
              </a:spcAft>
              <a:buNone/>
            </a:pPr>
            <a:r>
              <a:rPr lang="en">
                <a:solidFill>
                  <a:schemeClr val="dk2"/>
                </a:solidFill>
              </a:rPr>
              <a:t>Which should you convey?</a:t>
            </a:r>
            <a:endParaRPr>
              <a:solidFill>
                <a:schemeClr val="dk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30"/>
          <p:cNvSpPr txBox="1"/>
          <p:nvPr>
            <p:ph type="ctrTitle"/>
          </p:nvPr>
        </p:nvSpPr>
        <p:spPr>
          <a:xfrm>
            <a:off x="0" y="74956"/>
            <a:ext cx="9144000" cy="1102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lang="en" sz="3500" u="sng"/>
              <a:t>Probabilistic Forecasting</a:t>
            </a:r>
            <a:endParaRPr sz="1900"/>
          </a:p>
        </p:txBody>
      </p:sp>
      <p:sp>
        <p:nvSpPr>
          <p:cNvPr id="185" name="Google Shape;185;p30"/>
          <p:cNvSpPr txBox="1"/>
          <p:nvPr/>
        </p:nvSpPr>
        <p:spPr>
          <a:xfrm>
            <a:off x="40950" y="1177450"/>
            <a:ext cx="4164900" cy="113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2"/>
                </a:solidFill>
              </a:rPr>
              <a:t>Multi-model Ensemble</a:t>
            </a:r>
            <a:endParaRPr b="1" sz="1800">
              <a:solidFill>
                <a:schemeClr val="dk2"/>
              </a:solidFill>
            </a:endParaRPr>
          </a:p>
          <a:p>
            <a:pPr indent="0" lvl="0" marL="0" rtl="0" algn="ctr">
              <a:spcBef>
                <a:spcPts val="0"/>
              </a:spcBef>
              <a:spcAft>
                <a:spcPts val="0"/>
              </a:spcAft>
              <a:buNone/>
            </a:pPr>
            <a:r>
              <a:t/>
            </a:r>
            <a:endParaRPr sz="1800" u="sng">
              <a:solidFill>
                <a:schemeClr val="dk2"/>
              </a:solidFill>
            </a:endParaRPr>
          </a:p>
          <a:p>
            <a:pPr indent="-330200" lvl="0" marL="457200" rtl="0" algn="l">
              <a:spcBef>
                <a:spcPts val="0"/>
              </a:spcBef>
              <a:spcAft>
                <a:spcPts val="0"/>
              </a:spcAft>
              <a:buClr>
                <a:schemeClr val="dk2"/>
              </a:buClr>
              <a:buSzPts val="1600"/>
              <a:buChar char="-"/>
            </a:pPr>
            <a:r>
              <a:rPr lang="en" sz="1600">
                <a:solidFill>
                  <a:schemeClr val="dk2"/>
                </a:solidFill>
              </a:rPr>
              <a:t>Consists of different dynamic model cores</a:t>
            </a:r>
            <a:endParaRPr sz="1600">
              <a:solidFill>
                <a:schemeClr val="dk2"/>
              </a:solidFill>
            </a:endParaRPr>
          </a:p>
          <a:p>
            <a:pPr indent="0" lvl="0" marL="457200" rtl="0" algn="l">
              <a:spcBef>
                <a:spcPts val="0"/>
              </a:spcBef>
              <a:spcAft>
                <a:spcPts val="0"/>
              </a:spcAft>
              <a:buNone/>
            </a:pPr>
            <a:r>
              <a:rPr lang="en" sz="1600">
                <a:solidFill>
                  <a:schemeClr val="dk2"/>
                </a:solidFill>
              </a:rPr>
              <a:t> </a:t>
            </a:r>
            <a:endParaRPr sz="1600">
              <a:solidFill>
                <a:schemeClr val="dk2"/>
              </a:solidFill>
            </a:endParaRPr>
          </a:p>
          <a:p>
            <a:pPr indent="-330200" lvl="0" marL="457200" rtl="0" algn="l">
              <a:spcBef>
                <a:spcPts val="0"/>
              </a:spcBef>
              <a:spcAft>
                <a:spcPts val="0"/>
              </a:spcAft>
              <a:buClr>
                <a:schemeClr val="dk2"/>
              </a:buClr>
              <a:buSzPts val="1600"/>
              <a:buChar char="-"/>
            </a:pPr>
            <a:r>
              <a:rPr lang="en" sz="1600">
                <a:solidFill>
                  <a:schemeClr val="dk2"/>
                </a:solidFill>
              </a:rPr>
              <a:t>(e.g. HREF, REFS)</a:t>
            </a:r>
            <a:endParaRPr sz="1600">
              <a:solidFill>
                <a:schemeClr val="dk2"/>
              </a:solidFill>
            </a:endParaRPr>
          </a:p>
          <a:p>
            <a:pPr indent="0" lvl="0" marL="457200" rtl="0" algn="l">
              <a:spcBef>
                <a:spcPts val="0"/>
              </a:spcBef>
              <a:spcAft>
                <a:spcPts val="0"/>
              </a:spcAft>
              <a:buNone/>
            </a:pPr>
            <a:r>
              <a:t/>
            </a:r>
            <a:endParaRPr sz="1600">
              <a:solidFill>
                <a:schemeClr val="dk2"/>
              </a:solidFill>
            </a:endParaRPr>
          </a:p>
          <a:p>
            <a:pPr indent="-330200" lvl="0" marL="457200" rtl="0" algn="l">
              <a:spcBef>
                <a:spcPts val="0"/>
              </a:spcBef>
              <a:spcAft>
                <a:spcPts val="0"/>
              </a:spcAft>
              <a:buClr>
                <a:schemeClr val="dk2"/>
              </a:buClr>
              <a:buSzPts val="1600"/>
              <a:buChar char="-"/>
            </a:pPr>
            <a:r>
              <a:rPr lang="en" sz="1600">
                <a:solidFill>
                  <a:schemeClr val="dk2"/>
                </a:solidFill>
              </a:rPr>
              <a:t>Different cores have different biases, results in better dispersion and a more accurate </a:t>
            </a:r>
            <a:r>
              <a:rPr lang="en" sz="1600">
                <a:solidFill>
                  <a:schemeClr val="dk2"/>
                </a:solidFill>
              </a:rPr>
              <a:t>forecast</a:t>
            </a:r>
            <a:r>
              <a:rPr lang="en" sz="1600">
                <a:solidFill>
                  <a:schemeClr val="dk2"/>
                </a:solidFill>
              </a:rPr>
              <a:t>. </a:t>
            </a:r>
            <a:endParaRPr sz="1600">
              <a:solidFill>
                <a:schemeClr val="dk2"/>
              </a:solidFill>
            </a:endParaRPr>
          </a:p>
          <a:p>
            <a:pPr indent="0" lvl="0" marL="457200" rtl="0" algn="l">
              <a:spcBef>
                <a:spcPts val="0"/>
              </a:spcBef>
              <a:spcAft>
                <a:spcPts val="0"/>
              </a:spcAft>
              <a:buNone/>
            </a:pPr>
            <a:r>
              <a:t/>
            </a:r>
            <a:endParaRPr sz="1600">
              <a:solidFill>
                <a:schemeClr val="dk2"/>
              </a:solidFill>
            </a:endParaRPr>
          </a:p>
          <a:p>
            <a:pPr indent="-330200" lvl="0" marL="457200" rtl="0" algn="l">
              <a:spcBef>
                <a:spcPts val="0"/>
              </a:spcBef>
              <a:spcAft>
                <a:spcPts val="0"/>
              </a:spcAft>
              <a:buClr>
                <a:schemeClr val="dk2"/>
              </a:buClr>
              <a:buSzPts val="1600"/>
              <a:buChar char="-"/>
            </a:pPr>
            <a:r>
              <a:rPr lang="en" sz="1600">
                <a:solidFill>
                  <a:schemeClr val="dk2"/>
                </a:solidFill>
              </a:rPr>
              <a:t>Can still hold value even if one model initializes poorly.</a:t>
            </a:r>
            <a:endParaRPr sz="1600">
              <a:solidFill>
                <a:schemeClr val="dk2"/>
              </a:solidFill>
            </a:endParaRPr>
          </a:p>
          <a:p>
            <a:pPr indent="0" lvl="0" marL="0" rtl="0" algn="ctr">
              <a:spcBef>
                <a:spcPts val="0"/>
              </a:spcBef>
              <a:spcAft>
                <a:spcPts val="0"/>
              </a:spcAft>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457200" rtl="0" algn="ctr">
              <a:spcBef>
                <a:spcPts val="0"/>
              </a:spcBef>
              <a:spcAft>
                <a:spcPts val="0"/>
              </a:spcAft>
              <a:buNone/>
            </a:pPr>
            <a:r>
              <a:t/>
            </a:r>
            <a:endParaRPr b="1" sz="1800">
              <a:solidFill>
                <a:schemeClr val="dk2"/>
              </a:solidFill>
            </a:endParaRPr>
          </a:p>
        </p:txBody>
      </p:sp>
      <p:sp>
        <p:nvSpPr>
          <p:cNvPr id="186" name="Google Shape;186;p30"/>
          <p:cNvSpPr txBox="1"/>
          <p:nvPr/>
        </p:nvSpPr>
        <p:spPr>
          <a:xfrm>
            <a:off x="4693001" y="1172017"/>
            <a:ext cx="4164900" cy="113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2"/>
                </a:solidFill>
              </a:rPr>
              <a:t>Single</a:t>
            </a:r>
            <a:r>
              <a:rPr b="1" lang="en" sz="1800">
                <a:solidFill>
                  <a:schemeClr val="dk2"/>
                </a:solidFill>
              </a:rPr>
              <a:t>-model Ensemble</a:t>
            </a:r>
            <a:endParaRPr b="1" sz="1800">
              <a:solidFill>
                <a:schemeClr val="dk2"/>
              </a:solidFill>
            </a:endParaRPr>
          </a:p>
          <a:p>
            <a:pPr indent="0" lvl="0" marL="0" rtl="0" algn="ctr">
              <a:spcBef>
                <a:spcPts val="0"/>
              </a:spcBef>
              <a:spcAft>
                <a:spcPts val="0"/>
              </a:spcAft>
              <a:buNone/>
            </a:pPr>
            <a:r>
              <a:t/>
            </a:r>
            <a:endParaRPr sz="1800" u="sng">
              <a:solidFill>
                <a:schemeClr val="dk2"/>
              </a:solidFill>
            </a:endParaRPr>
          </a:p>
          <a:p>
            <a:pPr indent="-330200" lvl="0" marL="457200" rtl="0" algn="l">
              <a:spcBef>
                <a:spcPts val="0"/>
              </a:spcBef>
              <a:spcAft>
                <a:spcPts val="0"/>
              </a:spcAft>
              <a:buClr>
                <a:schemeClr val="dk2"/>
              </a:buClr>
              <a:buSzPts val="1600"/>
              <a:buChar char="-"/>
            </a:pPr>
            <a:r>
              <a:rPr lang="en" sz="1600">
                <a:solidFill>
                  <a:schemeClr val="dk2"/>
                </a:solidFill>
              </a:rPr>
              <a:t>Consists of same dynamic core but with different physics engines and perturbed initial conditions. </a:t>
            </a:r>
            <a:endParaRPr sz="1600">
              <a:solidFill>
                <a:schemeClr val="dk2"/>
              </a:solidFill>
            </a:endParaRPr>
          </a:p>
          <a:p>
            <a:pPr indent="0" lvl="0" marL="457200" rtl="0" algn="l">
              <a:spcBef>
                <a:spcPts val="0"/>
              </a:spcBef>
              <a:spcAft>
                <a:spcPts val="0"/>
              </a:spcAft>
              <a:buNone/>
            </a:pPr>
            <a:r>
              <a:t/>
            </a:r>
            <a:endParaRPr sz="1600">
              <a:solidFill>
                <a:schemeClr val="dk2"/>
              </a:solidFill>
            </a:endParaRPr>
          </a:p>
          <a:p>
            <a:pPr indent="-330200" lvl="0" marL="457200" rtl="0" algn="l">
              <a:spcBef>
                <a:spcPts val="0"/>
              </a:spcBef>
              <a:spcAft>
                <a:spcPts val="0"/>
              </a:spcAft>
              <a:buClr>
                <a:schemeClr val="dk2"/>
              </a:buClr>
              <a:buSzPts val="1600"/>
              <a:buChar char="-"/>
            </a:pPr>
            <a:r>
              <a:rPr lang="en" sz="1600">
                <a:solidFill>
                  <a:schemeClr val="dk2"/>
                </a:solidFill>
              </a:rPr>
              <a:t>(e.g. GEFS, ECENS)</a:t>
            </a:r>
            <a:endParaRPr sz="1600">
              <a:solidFill>
                <a:schemeClr val="dk2"/>
              </a:solidFill>
            </a:endParaRPr>
          </a:p>
          <a:p>
            <a:pPr indent="0" lvl="0" marL="457200" rtl="0" algn="l">
              <a:spcBef>
                <a:spcPts val="0"/>
              </a:spcBef>
              <a:spcAft>
                <a:spcPts val="0"/>
              </a:spcAft>
              <a:buNone/>
            </a:pPr>
            <a:r>
              <a:t/>
            </a:r>
            <a:endParaRPr sz="1600">
              <a:solidFill>
                <a:schemeClr val="dk2"/>
              </a:solidFill>
            </a:endParaRPr>
          </a:p>
          <a:p>
            <a:pPr indent="-330200" lvl="0" marL="457200" rtl="0" algn="l">
              <a:spcBef>
                <a:spcPts val="0"/>
              </a:spcBef>
              <a:spcAft>
                <a:spcPts val="0"/>
              </a:spcAft>
              <a:buClr>
                <a:schemeClr val="dk2"/>
              </a:buClr>
              <a:buSzPts val="1600"/>
              <a:buChar char="-"/>
            </a:pPr>
            <a:r>
              <a:rPr lang="en" sz="1600">
                <a:solidFill>
                  <a:schemeClr val="dk2"/>
                </a:solidFill>
              </a:rPr>
              <a:t>Same model core means same model bias. Underdispersion can lead to false high confidence. </a:t>
            </a:r>
            <a:endParaRPr sz="1600">
              <a:solidFill>
                <a:schemeClr val="dk2"/>
              </a:solidFill>
            </a:endParaRPr>
          </a:p>
          <a:p>
            <a:pPr indent="0" lvl="0" marL="457200" rtl="0" algn="l">
              <a:spcBef>
                <a:spcPts val="0"/>
              </a:spcBef>
              <a:spcAft>
                <a:spcPts val="0"/>
              </a:spcAft>
              <a:buNone/>
            </a:pPr>
            <a:r>
              <a:t/>
            </a:r>
            <a:endParaRPr sz="1600">
              <a:solidFill>
                <a:schemeClr val="dk2"/>
              </a:solidFill>
            </a:endParaRPr>
          </a:p>
          <a:p>
            <a:pPr indent="-330200" lvl="0" marL="457200" rtl="0" algn="l">
              <a:spcBef>
                <a:spcPts val="0"/>
              </a:spcBef>
              <a:spcAft>
                <a:spcPts val="0"/>
              </a:spcAft>
              <a:buClr>
                <a:schemeClr val="dk2"/>
              </a:buClr>
              <a:buSzPts val="1600"/>
              <a:buChar char="-"/>
            </a:pPr>
            <a:r>
              <a:rPr lang="en" sz="1600">
                <a:solidFill>
                  <a:schemeClr val="dk2"/>
                </a:solidFill>
              </a:rPr>
              <a:t>Have a much higher number of members that often better resolve the probability distribution.</a:t>
            </a:r>
            <a:endParaRPr sz="1600">
              <a:solidFill>
                <a:schemeClr val="dk2"/>
              </a:solidFill>
            </a:endParaRPr>
          </a:p>
          <a:p>
            <a:pPr indent="0" lvl="0" marL="0" rtl="0" algn="ctr">
              <a:spcBef>
                <a:spcPts val="0"/>
              </a:spcBef>
              <a:spcAft>
                <a:spcPts val="0"/>
              </a:spcAft>
              <a:buNone/>
            </a:pPr>
            <a:r>
              <a:t/>
            </a:r>
            <a:endParaRPr sz="1600">
              <a:solidFill>
                <a:schemeClr val="dk2"/>
              </a:solidFill>
            </a:endParaRPr>
          </a:p>
          <a:p>
            <a:pPr indent="0" lvl="0" marL="0" rtl="0" algn="l">
              <a:spcBef>
                <a:spcPts val="0"/>
              </a:spcBef>
              <a:spcAft>
                <a:spcPts val="0"/>
              </a:spcAft>
              <a:buNone/>
            </a:pPr>
            <a:r>
              <a:t/>
            </a:r>
            <a:endParaRPr sz="1600">
              <a:solidFill>
                <a:schemeClr val="dk2"/>
              </a:solidFill>
            </a:endParaRPr>
          </a:p>
          <a:p>
            <a:pPr indent="0" lvl="0" marL="457200" rtl="0" algn="ctr">
              <a:spcBef>
                <a:spcPts val="0"/>
              </a:spcBef>
              <a:spcAft>
                <a:spcPts val="0"/>
              </a:spcAft>
              <a:buNone/>
            </a:pPr>
            <a:r>
              <a:t/>
            </a:r>
            <a:endParaRPr b="1" sz="1600">
              <a:solidFill>
                <a:schemeClr val="dk2"/>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31"/>
          <p:cNvSpPr txBox="1"/>
          <p:nvPr>
            <p:ph type="ctrTitle"/>
          </p:nvPr>
        </p:nvSpPr>
        <p:spPr>
          <a:xfrm>
            <a:off x="0" y="74956"/>
            <a:ext cx="9144000" cy="1102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lang="en" sz="3500" u="sng"/>
              <a:t>Probabilistic Forecasting</a:t>
            </a:r>
            <a:endParaRPr sz="1900"/>
          </a:p>
        </p:txBody>
      </p:sp>
      <p:sp>
        <p:nvSpPr>
          <p:cNvPr id="192" name="Google Shape;192;p31"/>
          <p:cNvSpPr txBox="1"/>
          <p:nvPr/>
        </p:nvSpPr>
        <p:spPr>
          <a:xfrm>
            <a:off x="0" y="1177450"/>
            <a:ext cx="4164900" cy="113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2"/>
                </a:solidFill>
              </a:rPr>
              <a:t>Multi-model Ensemble</a:t>
            </a:r>
            <a:endParaRPr b="1" sz="1800">
              <a:solidFill>
                <a:schemeClr val="dk2"/>
              </a:solidFill>
            </a:endParaRPr>
          </a:p>
          <a:p>
            <a:pPr indent="0" lvl="0" marL="0" rtl="0" algn="ctr">
              <a:spcBef>
                <a:spcPts val="0"/>
              </a:spcBef>
              <a:spcAft>
                <a:spcPts val="0"/>
              </a:spcAft>
              <a:buNone/>
            </a:pPr>
            <a:r>
              <a:t/>
            </a:r>
            <a:endParaRPr sz="1800" u="sng">
              <a:solidFill>
                <a:schemeClr val="dk2"/>
              </a:solidFill>
            </a:endParaRPr>
          </a:p>
          <a:p>
            <a:pPr indent="0" lvl="0" marL="0" rtl="0" algn="ctr">
              <a:spcBef>
                <a:spcPts val="0"/>
              </a:spcBef>
              <a:spcAft>
                <a:spcPts val="0"/>
              </a:spcAft>
              <a:buNone/>
            </a:pPr>
            <a:r>
              <a:rPr lang="en" sz="1600">
                <a:solidFill>
                  <a:schemeClr val="dk2"/>
                </a:solidFill>
              </a:rPr>
              <a:t>Several models did not capture the observed trends, but…</a:t>
            </a:r>
            <a:endParaRPr sz="1600">
              <a:solidFill>
                <a:schemeClr val="dk2"/>
              </a:solidFill>
            </a:endParaRPr>
          </a:p>
          <a:p>
            <a:pPr indent="0" lvl="0" marL="0" rtl="0" algn="ctr">
              <a:spcBef>
                <a:spcPts val="0"/>
              </a:spcBef>
              <a:spcAft>
                <a:spcPts val="0"/>
              </a:spcAft>
              <a:buNone/>
            </a:pPr>
            <a:r>
              <a:t/>
            </a:r>
            <a:endParaRPr sz="1600">
              <a:solidFill>
                <a:schemeClr val="dk2"/>
              </a:solidFill>
            </a:endParaRPr>
          </a:p>
          <a:p>
            <a:pPr indent="0" lvl="0" marL="0" rtl="0" algn="ctr">
              <a:spcBef>
                <a:spcPts val="0"/>
              </a:spcBef>
              <a:spcAft>
                <a:spcPts val="0"/>
              </a:spcAft>
              <a:buNone/>
            </a:pPr>
            <a:r>
              <a:rPr lang="en" sz="1600">
                <a:solidFill>
                  <a:schemeClr val="dk2"/>
                </a:solidFill>
              </a:rPr>
              <a:t>There was enough spread among the different models to capture the bulk of the observations.</a:t>
            </a:r>
            <a:endParaRPr sz="1600">
              <a:solidFill>
                <a:schemeClr val="dk2"/>
              </a:solidFill>
            </a:endParaRPr>
          </a:p>
          <a:p>
            <a:pPr indent="0" lvl="0" marL="0" rtl="0" algn="ctr">
              <a:spcBef>
                <a:spcPts val="0"/>
              </a:spcBef>
              <a:spcAft>
                <a:spcPts val="0"/>
              </a:spcAft>
              <a:buNone/>
            </a:pPr>
            <a:r>
              <a:t/>
            </a:r>
            <a:endParaRPr sz="1600">
              <a:solidFill>
                <a:schemeClr val="dk2"/>
              </a:solidFill>
            </a:endParaRPr>
          </a:p>
          <a:p>
            <a:pPr indent="0" lvl="0" marL="0" rtl="0" algn="ctr">
              <a:spcBef>
                <a:spcPts val="0"/>
              </a:spcBef>
              <a:spcAft>
                <a:spcPts val="0"/>
              </a:spcAft>
              <a:buNone/>
            </a:pPr>
            <a:r>
              <a:rPr lang="en" sz="1600">
                <a:solidFill>
                  <a:schemeClr val="dk2"/>
                </a:solidFill>
              </a:rPr>
              <a:t>Always check out models are initializing compared to observations, reduce weight for the members that have initialized poorly.</a:t>
            </a:r>
            <a:endParaRPr sz="1600">
              <a:solidFill>
                <a:schemeClr val="dk2"/>
              </a:solidFill>
            </a:endParaRPr>
          </a:p>
          <a:p>
            <a:pPr indent="0" lvl="0" marL="0" rtl="0" algn="ctr">
              <a:spcBef>
                <a:spcPts val="0"/>
              </a:spcBef>
              <a:spcAft>
                <a:spcPts val="0"/>
              </a:spcAft>
              <a:buNone/>
            </a:pPr>
            <a:r>
              <a:t/>
            </a:r>
            <a:endParaRPr sz="1600">
              <a:solidFill>
                <a:schemeClr val="dk2"/>
              </a:solidFill>
            </a:endParaRPr>
          </a:p>
          <a:p>
            <a:pPr indent="0" lvl="0" marL="0" rtl="0" algn="ctr">
              <a:spcBef>
                <a:spcPts val="0"/>
              </a:spcBef>
              <a:spcAft>
                <a:spcPts val="0"/>
              </a:spcAft>
              <a:buNone/>
            </a:pPr>
            <a:r>
              <a:rPr lang="en" sz="1600">
                <a:solidFill>
                  <a:schemeClr val="dk2"/>
                </a:solidFill>
              </a:rPr>
              <a:t>Which model should you trust the most in this case?</a:t>
            </a:r>
            <a:endParaRPr sz="1600">
              <a:solidFill>
                <a:schemeClr val="dk2"/>
              </a:solidFill>
            </a:endParaRPr>
          </a:p>
          <a:p>
            <a:pPr indent="0" lvl="0" marL="0" rtl="0" algn="l">
              <a:spcBef>
                <a:spcPts val="0"/>
              </a:spcBef>
              <a:spcAft>
                <a:spcPts val="0"/>
              </a:spcAft>
              <a:buNone/>
            </a:pPr>
            <a:r>
              <a:t/>
            </a:r>
            <a:endParaRPr sz="1800">
              <a:solidFill>
                <a:schemeClr val="dk2"/>
              </a:solidFill>
            </a:endParaRPr>
          </a:p>
          <a:p>
            <a:pPr indent="0" lvl="0" marL="457200" rtl="0" algn="ctr">
              <a:spcBef>
                <a:spcPts val="0"/>
              </a:spcBef>
              <a:spcAft>
                <a:spcPts val="0"/>
              </a:spcAft>
              <a:buNone/>
            </a:pPr>
            <a:r>
              <a:t/>
            </a:r>
            <a:endParaRPr b="1" sz="1800">
              <a:solidFill>
                <a:schemeClr val="dk2"/>
              </a:solidFill>
            </a:endParaRPr>
          </a:p>
        </p:txBody>
      </p:sp>
      <p:pic>
        <p:nvPicPr>
          <p:cNvPr id="193" name="Google Shape;193;p31" title="rou_dewpoint.JPG"/>
          <p:cNvPicPr preferRelativeResize="0"/>
          <p:nvPr/>
        </p:nvPicPr>
        <p:blipFill rotWithShape="1">
          <a:blip r:embed="rId3">
            <a:alphaModFix/>
          </a:blip>
          <a:srcRect b="53180" l="87263" r="2684" t="11363"/>
          <a:stretch/>
        </p:blipFill>
        <p:spPr>
          <a:xfrm>
            <a:off x="8224875" y="1420500"/>
            <a:ext cx="919124" cy="1346225"/>
          </a:xfrm>
          <a:prstGeom prst="rect">
            <a:avLst/>
          </a:prstGeom>
          <a:noFill/>
          <a:ln>
            <a:noFill/>
          </a:ln>
        </p:spPr>
      </p:pic>
      <p:pic>
        <p:nvPicPr>
          <p:cNvPr id="194" name="Google Shape;194;p31" title="RAP_mixing_bias.PNG"/>
          <p:cNvPicPr preferRelativeResize="0"/>
          <p:nvPr/>
        </p:nvPicPr>
        <p:blipFill rotWithShape="1">
          <a:blip r:embed="rId4">
            <a:alphaModFix/>
          </a:blip>
          <a:srcRect b="0" l="0" r="59839" t="0"/>
          <a:stretch/>
        </p:blipFill>
        <p:spPr>
          <a:xfrm>
            <a:off x="4208025" y="1038200"/>
            <a:ext cx="3834140" cy="405887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32"/>
          <p:cNvSpPr txBox="1"/>
          <p:nvPr>
            <p:ph type="ctrTitle"/>
          </p:nvPr>
        </p:nvSpPr>
        <p:spPr>
          <a:xfrm>
            <a:off x="0" y="74956"/>
            <a:ext cx="9144000" cy="1102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lang="en" sz="3500" u="sng"/>
              <a:t>Probabilistic Forecasting</a:t>
            </a:r>
            <a:endParaRPr sz="1900"/>
          </a:p>
        </p:txBody>
      </p:sp>
      <p:sp>
        <p:nvSpPr>
          <p:cNvPr id="200" name="Google Shape;200;p32"/>
          <p:cNvSpPr txBox="1"/>
          <p:nvPr/>
        </p:nvSpPr>
        <p:spPr>
          <a:xfrm>
            <a:off x="0" y="1177450"/>
            <a:ext cx="4164900" cy="113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2"/>
                </a:solidFill>
              </a:rPr>
              <a:t>Single-model Ensemble</a:t>
            </a:r>
            <a:endParaRPr b="1" sz="1800">
              <a:solidFill>
                <a:schemeClr val="dk2"/>
              </a:solidFill>
            </a:endParaRPr>
          </a:p>
          <a:p>
            <a:pPr indent="0" lvl="0" marL="0" rtl="0" algn="ctr">
              <a:spcBef>
                <a:spcPts val="0"/>
              </a:spcBef>
              <a:spcAft>
                <a:spcPts val="0"/>
              </a:spcAft>
              <a:buNone/>
            </a:pPr>
            <a:r>
              <a:t/>
            </a:r>
            <a:endParaRPr sz="1800" u="sng">
              <a:solidFill>
                <a:schemeClr val="dk2"/>
              </a:solidFill>
            </a:endParaRPr>
          </a:p>
          <a:p>
            <a:pPr indent="0" lvl="0" marL="0" rtl="0" algn="ctr">
              <a:spcBef>
                <a:spcPts val="0"/>
              </a:spcBef>
              <a:spcAft>
                <a:spcPts val="0"/>
              </a:spcAft>
              <a:buNone/>
            </a:pPr>
            <a:r>
              <a:rPr lang="en" sz="1600">
                <a:solidFill>
                  <a:schemeClr val="dk2"/>
                </a:solidFill>
              </a:rPr>
              <a:t>Notice the spread towards the end of the forecast period. </a:t>
            </a:r>
            <a:endParaRPr sz="1600">
              <a:solidFill>
                <a:schemeClr val="dk2"/>
              </a:solidFill>
            </a:endParaRPr>
          </a:p>
          <a:p>
            <a:pPr indent="0" lvl="0" marL="0" rtl="0" algn="ctr">
              <a:spcBef>
                <a:spcPts val="0"/>
              </a:spcBef>
              <a:spcAft>
                <a:spcPts val="0"/>
              </a:spcAft>
              <a:buNone/>
            </a:pPr>
            <a:r>
              <a:t/>
            </a:r>
            <a:endParaRPr sz="1600">
              <a:solidFill>
                <a:schemeClr val="dk2"/>
              </a:solidFill>
            </a:endParaRPr>
          </a:p>
          <a:p>
            <a:pPr indent="0" lvl="0" marL="0" rtl="0" algn="ctr">
              <a:spcBef>
                <a:spcPts val="0"/>
              </a:spcBef>
              <a:spcAft>
                <a:spcPts val="0"/>
              </a:spcAft>
              <a:buNone/>
            </a:pPr>
            <a:r>
              <a:rPr lang="en" sz="1600">
                <a:solidFill>
                  <a:schemeClr val="dk2"/>
                </a:solidFill>
              </a:rPr>
              <a:t>The deterministic GFS and ensemble mean were off the mark, but…</a:t>
            </a:r>
            <a:endParaRPr sz="1600">
              <a:solidFill>
                <a:schemeClr val="dk2"/>
              </a:solidFill>
            </a:endParaRPr>
          </a:p>
          <a:p>
            <a:pPr indent="0" lvl="0" marL="0" rtl="0" algn="ctr">
              <a:spcBef>
                <a:spcPts val="0"/>
              </a:spcBef>
              <a:spcAft>
                <a:spcPts val="0"/>
              </a:spcAft>
              <a:buNone/>
            </a:pPr>
            <a:r>
              <a:t/>
            </a:r>
            <a:endParaRPr sz="1600">
              <a:solidFill>
                <a:schemeClr val="dk2"/>
              </a:solidFill>
            </a:endParaRPr>
          </a:p>
          <a:p>
            <a:pPr indent="0" lvl="0" marL="0" rtl="0" algn="ctr">
              <a:spcBef>
                <a:spcPts val="0"/>
              </a:spcBef>
              <a:spcAft>
                <a:spcPts val="0"/>
              </a:spcAft>
              <a:buNone/>
            </a:pPr>
            <a:r>
              <a:rPr lang="en" sz="1600">
                <a:solidFill>
                  <a:schemeClr val="dk2"/>
                </a:solidFill>
              </a:rPr>
              <a:t>There was enough ensemble members and enough dispersion to capture the correct outcome!</a:t>
            </a:r>
            <a:endParaRPr sz="1600">
              <a:solidFill>
                <a:schemeClr val="dk2"/>
              </a:solidFill>
            </a:endParaRPr>
          </a:p>
          <a:p>
            <a:pPr indent="0" lvl="0" marL="0" rtl="0" algn="l">
              <a:spcBef>
                <a:spcPts val="0"/>
              </a:spcBef>
              <a:spcAft>
                <a:spcPts val="0"/>
              </a:spcAft>
              <a:buNone/>
            </a:pPr>
            <a:r>
              <a:t/>
            </a:r>
            <a:endParaRPr sz="1800">
              <a:solidFill>
                <a:schemeClr val="dk2"/>
              </a:solidFill>
            </a:endParaRPr>
          </a:p>
          <a:p>
            <a:pPr indent="0" lvl="0" marL="457200" rtl="0" algn="ctr">
              <a:spcBef>
                <a:spcPts val="0"/>
              </a:spcBef>
              <a:spcAft>
                <a:spcPts val="0"/>
              </a:spcAft>
              <a:buNone/>
            </a:pPr>
            <a:r>
              <a:t/>
            </a:r>
            <a:endParaRPr b="1" sz="1800">
              <a:solidFill>
                <a:schemeClr val="dk2"/>
              </a:solidFill>
            </a:endParaRPr>
          </a:p>
        </p:txBody>
      </p:sp>
      <p:sp>
        <p:nvSpPr>
          <p:cNvPr id="201" name="Google Shape;201;p32"/>
          <p:cNvSpPr txBox="1"/>
          <p:nvPr/>
        </p:nvSpPr>
        <p:spPr>
          <a:xfrm>
            <a:off x="4364425" y="1139275"/>
            <a:ext cx="4490100" cy="30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2"/>
                </a:solidFill>
              </a:rPr>
              <a:t>GEFS Mean Sea Level Pressure Forecast</a:t>
            </a:r>
            <a:endParaRPr sz="1800">
              <a:solidFill>
                <a:schemeClr val="dk2"/>
              </a:solidFill>
            </a:endParaRPr>
          </a:p>
        </p:txBody>
      </p:sp>
      <p:pic>
        <p:nvPicPr>
          <p:cNvPr id="202" name="Google Shape;202;p32" title="gefs_mslp_forecast.PNG"/>
          <p:cNvPicPr preferRelativeResize="0"/>
          <p:nvPr/>
        </p:nvPicPr>
        <p:blipFill>
          <a:blip r:embed="rId3">
            <a:alphaModFix/>
          </a:blip>
          <a:stretch>
            <a:fillRect/>
          </a:stretch>
        </p:blipFill>
        <p:spPr>
          <a:xfrm>
            <a:off x="4089525" y="1508575"/>
            <a:ext cx="4942550" cy="3375250"/>
          </a:xfrm>
          <a:prstGeom prst="rect">
            <a:avLst/>
          </a:prstGeom>
          <a:noFill/>
          <a:ln>
            <a:noFill/>
          </a:ln>
        </p:spPr>
      </p:pic>
      <p:sp>
        <p:nvSpPr>
          <p:cNvPr id="203" name="Google Shape;203;p32"/>
          <p:cNvSpPr txBox="1"/>
          <p:nvPr/>
        </p:nvSpPr>
        <p:spPr>
          <a:xfrm>
            <a:off x="4707925" y="1847650"/>
            <a:ext cx="2186400" cy="46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1"/>
                </a:solidFill>
              </a:rPr>
              <a:t>Higher Confidence</a:t>
            </a:r>
            <a:endParaRPr sz="1300">
              <a:solidFill>
                <a:schemeClr val="dk1"/>
              </a:solidFill>
            </a:endParaRPr>
          </a:p>
        </p:txBody>
      </p:sp>
      <p:sp>
        <p:nvSpPr>
          <p:cNvPr id="204" name="Google Shape;204;p32"/>
          <p:cNvSpPr txBox="1"/>
          <p:nvPr/>
        </p:nvSpPr>
        <p:spPr>
          <a:xfrm>
            <a:off x="6075000" y="3960275"/>
            <a:ext cx="2186400" cy="46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1"/>
                </a:solidFill>
              </a:rPr>
              <a:t>Lower Confidence</a:t>
            </a:r>
            <a:endParaRPr sz="1300">
              <a:solidFill>
                <a:schemeClr val="dk1"/>
              </a:solidFill>
            </a:endParaRPr>
          </a:p>
        </p:txBody>
      </p:sp>
      <p:cxnSp>
        <p:nvCxnSpPr>
          <p:cNvPr id="205" name="Google Shape;205;p32"/>
          <p:cNvCxnSpPr/>
          <p:nvPr/>
        </p:nvCxnSpPr>
        <p:spPr>
          <a:xfrm flipH="1" rot="10800000">
            <a:off x="7388550" y="3727875"/>
            <a:ext cx="209400" cy="293100"/>
          </a:xfrm>
          <a:prstGeom prst="straightConnector1">
            <a:avLst/>
          </a:prstGeom>
          <a:noFill/>
          <a:ln cap="flat" cmpd="sng" w="9525">
            <a:solidFill>
              <a:schemeClr val="dk1"/>
            </a:solidFill>
            <a:prstDash val="solid"/>
            <a:round/>
            <a:headEnd len="med" w="med" type="none"/>
            <a:tailEnd len="med" w="med" type="triangle"/>
          </a:ln>
        </p:spPr>
      </p:cxnSp>
      <p:cxnSp>
        <p:nvCxnSpPr>
          <p:cNvPr id="206" name="Google Shape;206;p32"/>
          <p:cNvCxnSpPr/>
          <p:nvPr/>
        </p:nvCxnSpPr>
        <p:spPr>
          <a:xfrm flipH="1">
            <a:off x="5051350" y="2219925"/>
            <a:ext cx="326700" cy="804300"/>
          </a:xfrm>
          <a:prstGeom prst="straightConnector1">
            <a:avLst/>
          </a:prstGeom>
          <a:noFill/>
          <a:ln cap="flat" cmpd="sng" w="9525">
            <a:solidFill>
              <a:schemeClr val="dk1"/>
            </a:solidFill>
            <a:prstDash val="solid"/>
            <a:round/>
            <a:headEnd len="med" w="med" type="none"/>
            <a:tailEnd len="med" w="med" type="triangl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5"/>
          <p:cNvSpPr txBox="1"/>
          <p:nvPr>
            <p:ph type="ctrTitle"/>
          </p:nvPr>
        </p:nvSpPr>
        <p:spPr>
          <a:xfrm>
            <a:off x="0" y="74956"/>
            <a:ext cx="9144000" cy="1102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lang="en" sz="3500" u="sng"/>
              <a:t>Probabilistic Forecasting</a:t>
            </a:r>
            <a:endParaRPr sz="1900"/>
          </a:p>
        </p:txBody>
      </p:sp>
      <p:sp>
        <p:nvSpPr>
          <p:cNvPr id="74" name="Google Shape;74;p15"/>
          <p:cNvSpPr txBox="1"/>
          <p:nvPr/>
        </p:nvSpPr>
        <p:spPr>
          <a:xfrm>
            <a:off x="4803800" y="1177450"/>
            <a:ext cx="4164900" cy="113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1"/>
                </a:solidFill>
              </a:rPr>
              <a:t>How do we think probabilistically?</a:t>
            </a:r>
            <a:endParaRPr b="1" sz="1800">
              <a:solidFill>
                <a:schemeClr val="dk1"/>
              </a:solidFill>
            </a:endParaRPr>
          </a:p>
          <a:p>
            <a:pPr indent="0" lvl="0" marL="0" rtl="0" algn="ctr">
              <a:spcBef>
                <a:spcPts val="0"/>
              </a:spcBef>
              <a:spcAft>
                <a:spcPts val="0"/>
              </a:spcAft>
              <a:buNone/>
            </a:pPr>
            <a:r>
              <a:t/>
            </a:r>
            <a:endParaRPr sz="1800" u="sng">
              <a:solidFill>
                <a:schemeClr val="dk1"/>
              </a:solidFill>
            </a:endParaRPr>
          </a:p>
          <a:p>
            <a:pPr indent="0" lvl="0" marL="0" rtl="0" algn="ctr">
              <a:spcBef>
                <a:spcPts val="0"/>
              </a:spcBef>
              <a:spcAft>
                <a:spcPts val="0"/>
              </a:spcAft>
              <a:buNone/>
            </a:pPr>
            <a:r>
              <a:rPr lang="en" sz="1800">
                <a:solidFill>
                  <a:schemeClr val="dk1"/>
                </a:solidFill>
              </a:rPr>
              <a:t>Consider the Following:</a:t>
            </a:r>
            <a:endParaRPr sz="1800">
              <a:solidFill>
                <a:schemeClr val="dk1"/>
              </a:solidFill>
            </a:endParaRPr>
          </a:p>
          <a:p>
            <a:pPr indent="0" lvl="0" marL="0" rtl="0" algn="ctr">
              <a:spcBef>
                <a:spcPts val="0"/>
              </a:spcBef>
              <a:spcAft>
                <a:spcPts val="0"/>
              </a:spcAft>
              <a:buNone/>
            </a:pPr>
            <a:r>
              <a:t/>
            </a:r>
            <a:endParaRPr sz="1800" u="sng">
              <a:solidFill>
                <a:schemeClr val="dk1"/>
              </a:solidFill>
            </a:endParaRPr>
          </a:p>
          <a:p>
            <a:pPr indent="0" lvl="0" marL="0" rtl="0" algn="ctr">
              <a:spcBef>
                <a:spcPts val="0"/>
              </a:spcBef>
              <a:spcAft>
                <a:spcPts val="0"/>
              </a:spcAft>
              <a:buNone/>
            </a:pPr>
            <a:r>
              <a:rPr lang="en" sz="1800">
                <a:solidFill>
                  <a:schemeClr val="dk1"/>
                </a:solidFill>
              </a:rPr>
              <a:t>Can you predict the outcome of when you roll a die?</a:t>
            </a:r>
            <a:endParaRPr sz="1800">
              <a:solidFill>
                <a:schemeClr val="dk1"/>
              </a:solidFill>
            </a:endParaRPr>
          </a:p>
          <a:p>
            <a:pPr indent="0" lvl="0" marL="0" rtl="0" algn="ctr">
              <a:spcBef>
                <a:spcPts val="0"/>
              </a:spcBef>
              <a:spcAft>
                <a:spcPts val="0"/>
              </a:spcAft>
              <a:buNone/>
            </a:pPr>
            <a:r>
              <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457200" rtl="0" algn="ctr">
              <a:spcBef>
                <a:spcPts val="0"/>
              </a:spcBef>
              <a:spcAft>
                <a:spcPts val="0"/>
              </a:spcAft>
              <a:buNone/>
            </a:pPr>
            <a:r>
              <a:t/>
            </a:r>
            <a:endParaRPr b="1" sz="1800">
              <a:solidFill>
                <a:schemeClr val="dk1"/>
              </a:solidFill>
            </a:endParaRPr>
          </a:p>
        </p:txBody>
      </p:sp>
      <p:pic>
        <p:nvPicPr>
          <p:cNvPr id="75" name="Google Shape;75;p15" title="61PeyHdduNL.jpg"/>
          <p:cNvPicPr preferRelativeResize="0"/>
          <p:nvPr/>
        </p:nvPicPr>
        <p:blipFill>
          <a:blip r:embed="rId3">
            <a:alphaModFix/>
          </a:blip>
          <a:stretch>
            <a:fillRect/>
          </a:stretch>
        </p:blipFill>
        <p:spPr>
          <a:xfrm>
            <a:off x="273100" y="1019275"/>
            <a:ext cx="4164799" cy="397044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3"/>
          <p:cNvSpPr txBox="1"/>
          <p:nvPr>
            <p:ph type="ctrTitle"/>
          </p:nvPr>
        </p:nvSpPr>
        <p:spPr>
          <a:xfrm>
            <a:off x="0" y="74956"/>
            <a:ext cx="9144000" cy="1102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lang="en" sz="3500" u="sng"/>
              <a:t>Probabilistic Forecasting</a:t>
            </a:r>
            <a:endParaRPr sz="1900"/>
          </a:p>
        </p:txBody>
      </p:sp>
      <p:sp>
        <p:nvSpPr>
          <p:cNvPr id="212" name="Google Shape;212;p33"/>
          <p:cNvSpPr txBox="1"/>
          <p:nvPr/>
        </p:nvSpPr>
        <p:spPr>
          <a:xfrm>
            <a:off x="0" y="1177450"/>
            <a:ext cx="4164900" cy="113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2"/>
                </a:solidFill>
              </a:rPr>
              <a:t>Single-model Ensemble</a:t>
            </a:r>
            <a:endParaRPr b="1" sz="1800">
              <a:solidFill>
                <a:schemeClr val="dk2"/>
              </a:solidFill>
            </a:endParaRPr>
          </a:p>
          <a:p>
            <a:pPr indent="0" lvl="0" marL="0" rtl="0" algn="ctr">
              <a:spcBef>
                <a:spcPts val="0"/>
              </a:spcBef>
              <a:spcAft>
                <a:spcPts val="0"/>
              </a:spcAft>
              <a:buNone/>
            </a:pPr>
            <a:r>
              <a:t/>
            </a:r>
            <a:endParaRPr sz="1800" u="sng">
              <a:solidFill>
                <a:schemeClr val="dk2"/>
              </a:solidFill>
            </a:endParaRPr>
          </a:p>
          <a:p>
            <a:pPr indent="0" lvl="0" marL="0" rtl="0" algn="ctr">
              <a:spcBef>
                <a:spcPts val="0"/>
              </a:spcBef>
              <a:spcAft>
                <a:spcPts val="0"/>
              </a:spcAft>
              <a:buNone/>
            </a:pPr>
            <a:r>
              <a:rPr lang="en" sz="1600">
                <a:solidFill>
                  <a:schemeClr val="dk2"/>
                </a:solidFill>
              </a:rPr>
              <a:t>Notice the tight ensemble clustering. </a:t>
            </a:r>
            <a:endParaRPr sz="1600">
              <a:solidFill>
                <a:schemeClr val="dk2"/>
              </a:solidFill>
            </a:endParaRPr>
          </a:p>
          <a:p>
            <a:pPr indent="0" lvl="0" marL="0" rtl="0" algn="ctr">
              <a:spcBef>
                <a:spcPts val="0"/>
              </a:spcBef>
              <a:spcAft>
                <a:spcPts val="0"/>
              </a:spcAft>
              <a:buNone/>
            </a:pPr>
            <a:r>
              <a:t/>
            </a:r>
            <a:endParaRPr sz="1600">
              <a:solidFill>
                <a:schemeClr val="dk2"/>
              </a:solidFill>
            </a:endParaRPr>
          </a:p>
          <a:p>
            <a:pPr indent="0" lvl="0" marL="0" rtl="0" algn="ctr">
              <a:spcBef>
                <a:spcPts val="0"/>
              </a:spcBef>
              <a:spcAft>
                <a:spcPts val="0"/>
              </a:spcAft>
              <a:buNone/>
            </a:pPr>
            <a:r>
              <a:rPr lang="en" sz="1600">
                <a:solidFill>
                  <a:schemeClr val="dk2"/>
                </a:solidFill>
              </a:rPr>
              <a:t>This implies high forecast confidence, but…</a:t>
            </a:r>
            <a:endParaRPr sz="1600">
              <a:solidFill>
                <a:schemeClr val="dk2"/>
              </a:solidFill>
            </a:endParaRPr>
          </a:p>
          <a:p>
            <a:pPr indent="0" lvl="0" marL="0" rtl="0" algn="ctr">
              <a:spcBef>
                <a:spcPts val="0"/>
              </a:spcBef>
              <a:spcAft>
                <a:spcPts val="0"/>
              </a:spcAft>
              <a:buNone/>
            </a:pPr>
            <a:r>
              <a:t/>
            </a:r>
            <a:endParaRPr sz="1600">
              <a:solidFill>
                <a:schemeClr val="dk2"/>
              </a:solidFill>
            </a:endParaRPr>
          </a:p>
          <a:p>
            <a:pPr indent="0" lvl="0" marL="0" rtl="0" algn="ctr">
              <a:spcBef>
                <a:spcPts val="0"/>
              </a:spcBef>
              <a:spcAft>
                <a:spcPts val="0"/>
              </a:spcAft>
              <a:buNone/>
            </a:pPr>
            <a:r>
              <a:rPr lang="en" sz="1600">
                <a:solidFill>
                  <a:schemeClr val="dk2"/>
                </a:solidFill>
              </a:rPr>
              <a:t>Model biases did not capture nocturnal cooling trends well</a:t>
            </a:r>
            <a:endParaRPr sz="1600">
              <a:solidFill>
                <a:schemeClr val="dk2"/>
              </a:solidFill>
            </a:endParaRPr>
          </a:p>
          <a:p>
            <a:pPr indent="0" lvl="0" marL="0" rtl="0" algn="ctr">
              <a:spcBef>
                <a:spcPts val="0"/>
              </a:spcBef>
              <a:spcAft>
                <a:spcPts val="0"/>
              </a:spcAft>
              <a:buNone/>
            </a:pPr>
            <a:r>
              <a:t/>
            </a:r>
            <a:endParaRPr sz="1600">
              <a:solidFill>
                <a:schemeClr val="dk2"/>
              </a:solidFill>
            </a:endParaRPr>
          </a:p>
          <a:p>
            <a:pPr indent="0" lvl="0" marL="0" rtl="0" algn="ctr">
              <a:spcBef>
                <a:spcPts val="0"/>
              </a:spcBef>
              <a:spcAft>
                <a:spcPts val="0"/>
              </a:spcAft>
              <a:buNone/>
            </a:pPr>
            <a:r>
              <a:rPr lang="en" sz="1600">
                <a:solidFill>
                  <a:schemeClr val="dk2"/>
                </a:solidFill>
              </a:rPr>
              <a:t>Result =  poor forecast due to the same model bias in all members!</a:t>
            </a:r>
            <a:endParaRPr sz="1600">
              <a:solidFill>
                <a:schemeClr val="dk2"/>
              </a:solidFill>
            </a:endParaRPr>
          </a:p>
          <a:p>
            <a:pPr indent="0" lvl="0" marL="0" rtl="0" algn="l">
              <a:spcBef>
                <a:spcPts val="0"/>
              </a:spcBef>
              <a:spcAft>
                <a:spcPts val="0"/>
              </a:spcAft>
              <a:buNone/>
            </a:pPr>
            <a:r>
              <a:t/>
            </a:r>
            <a:endParaRPr sz="1800">
              <a:solidFill>
                <a:schemeClr val="dk2"/>
              </a:solidFill>
            </a:endParaRPr>
          </a:p>
          <a:p>
            <a:pPr indent="0" lvl="0" marL="457200" rtl="0" algn="ctr">
              <a:spcBef>
                <a:spcPts val="0"/>
              </a:spcBef>
              <a:spcAft>
                <a:spcPts val="0"/>
              </a:spcAft>
              <a:buNone/>
            </a:pPr>
            <a:r>
              <a:t/>
            </a:r>
            <a:endParaRPr b="1" sz="1800">
              <a:solidFill>
                <a:schemeClr val="dk2"/>
              </a:solidFill>
            </a:endParaRPr>
          </a:p>
        </p:txBody>
      </p:sp>
      <p:sp>
        <p:nvSpPr>
          <p:cNvPr id="213" name="Google Shape;213;p33"/>
          <p:cNvSpPr txBox="1"/>
          <p:nvPr/>
        </p:nvSpPr>
        <p:spPr>
          <a:xfrm>
            <a:off x="4864975" y="1114125"/>
            <a:ext cx="3611700" cy="33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2"/>
                </a:solidFill>
              </a:rPr>
              <a:t>GEFS 2-m Temperature Forecast</a:t>
            </a:r>
            <a:endParaRPr sz="1800">
              <a:solidFill>
                <a:schemeClr val="dk2"/>
              </a:solidFill>
            </a:endParaRPr>
          </a:p>
        </p:txBody>
      </p:sp>
      <p:pic>
        <p:nvPicPr>
          <p:cNvPr id="214" name="Google Shape;214;p33" title="gefs_underdispersion.PNG"/>
          <p:cNvPicPr preferRelativeResize="0"/>
          <p:nvPr/>
        </p:nvPicPr>
        <p:blipFill>
          <a:blip r:embed="rId3">
            <a:alphaModFix/>
          </a:blip>
          <a:stretch>
            <a:fillRect/>
          </a:stretch>
        </p:blipFill>
        <p:spPr>
          <a:xfrm>
            <a:off x="4213625" y="1531050"/>
            <a:ext cx="4832100" cy="330132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34"/>
          <p:cNvSpPr txBox="1"/>
          <p:nvPr>
            <p:ph type="ctrTitle"/>
          </p:nvPr>
        </p:nvSpPr>
        <p:spPr>
          <a:xfrm>
            <a:off x="0" y="74956"/>
            <a:ext cx="9144000" cy="11025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400"/>
              <a:buFont typeface="Calibri"/>
              <a:buNone/>
            </a:pPr>
            <a:r>
              <a:rPr lang="en" sz="3500" u="sng"/>
              <a:t>Probabilistic Communication</a:t>
            </a:r>
            <a:endParaRPr sz="1900"/>
          </a:p>
          <a:p>
            <a:pPr indent="0" lvl="0" marL="0" rtl="0" algn="ctr">
              <a:lnSpc>
                <a:spcPct val="100000"/>
              </a:lnSpc>
              <a:spcBef>
                <a:spcPts val="0"/>
              </a:spcBef>
              <a:spcAft>
                <a:spcPts val="0"/>
              </a:spcAft>
              <a:buClr>
                <a:schemeClr val="dk1"/>
              </a:buClr>
              <a:buSzPts val="4400"/>
              <a:buFont typeface="Calibri"/>
              <a:buNone/>
            </a:pPr>
            <a:r>
              <a:t/>
            </a:r>
            <a:endParaRPr sz="3500" u="sng"/>
          </a:p>
        </p:txBody>
      </p:sp>
      <p:pic>
        <p:nvPicPr>
          <p:cNvPr id="220" name="Google Shape;220;p34" title="gefs_okc_qpf.PNG"/>
          <p:cNvPicPr preferRelativeResize="0"/>
          <p:nvPr/>
        </p:nvPicPr>
        <p:blipFill>
          <a:blip r:embed="rId3">
            <a:alphaModFix/>
          </a:blip>
          <a:stretch>
            <a:fillRect/>
          </a:stretch>
        </p:blipFill>
        <p:spPr>
          <a:xfrm>
            <a:off x="420475" y="944474"/>
            <a:ext cx="5275901" cy="4041975"/>
          </a:xfrm>
          <a:prstGeom prst="rect">
            <a:avLst/>
          </a:prstGeom>
          <a:noFill/>
          <a:ln>
            <a:noFill/>
          </a:ln>
        </p:spPr>
      </p:pic>
      <p:sp>
        <p:nvSpPr>
          <p:cNvPr id="221" name="Google Shape;221;p34"/>
          <p:cNvSpPr txBox="1"/>
          <p:nvPr/>
        </p:nvSpPr>
        <p:spPr>
          <a:xfrm>
            <a:off x="5528850" y="1524650"/>
            <a:ext cx="3615300" cy="11394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None/>
            </a:pPr>
            <a:r>
              <a:rPr b="1" lang="en" sz="1800">
                <a:solidFill>
                  <a:schemeClr val="dk2"/>
                </a:solidFill>
              </a:rPr>
              <a:t>Should you mention the potential for </a:t>
            </a:r>
            <a:r>
              <a:rPr b="1" lang="en" sz="1800">
                <a:solidFill>
                  <a:schemeClr val="dk2"/>
                </a:solidFill>
              </a:rPr>
              <a:t>catastrophic</a:t>
            </a:r>
            <a:r>
              <a:rPr b="1" lang="en" sz="1800">
                <a:solidFill>
                  <a:schemeClr val="dk2"/>
                </a:solidFill>
              </a:rPr>
              <a:t> flooding</a:t>
            </a:r>
            <a:r>
              <a:rPr b="1" lang="en" sz="1800">
                <a:solidFill>
                  <a:schemeClr val="dk2"/>
                </a:solidFill>
              </a:rPr>
              <a:t>?</a:t>
            </a:r>
            <a:endParaRPr b="1" sz="1800">
              <a:solidFill>
                <a:schemeClr val="dk2"/>
              </a:solidFill>
            </a:endParaRPr>
          </a:p>
          <a:p>
            <a:pPr indent="0" lvl="0" marL="457200" rtl="0" algn="ctr">
              <a:spcBef>
                <a:spcPts val="0"/>
              </a:spcBef>
              <a:spcAft>
                <a:spcPts val="0"/>
              </a:spcAft>
              <a:buNone/>
            </a:pPr>
            <a:r>
              <a:t/>
            </a:r>
            <a:endParaRPr b="1" sz="1800">
              <a:solidFill>
                <a:schemeClr val="dk2"/>
              </a:solidFill>
            </a:endParaRPr>
          </a:p>
          <a:p>
            <a:pPr indent="0" lvl="0" marL="457200" rtl="0" algn="ctr">
              <a:spcBef>
                <a:spcPts val="0"/>
              </a:spcBef>
              <a:spcAft>
                <a:spcPts val="0"/>
              </a:spcAft>
              <a:buNone/>
            </a:pPr>
            <a:r>
              <a:t/>
            </a:r>
            <a:endParaRPr sz="1800">
              <a:solidFill>
                <a:schemeClr val="dk2"/>
              </a:solidFill>
            </a:endParaRPr>
          </a:p>
          <a:p>
            <a:pPr indent="0" lvl="0" marL="457200" rtl="0" algn="ctr">
              <a:spcBef>
                <a:spcPts val="0"/>
              </a:spcBef>
              <a:spcAft>
                <a:spcPts val="0"/>
              </a:spcAft>
              <a:buNone/>
            </a:pPr>
            <a:r>
              <a:t/>
            </a:r>
            <a:endParaRPr sz="1600">
              <a:solidFill>
                <a:schemeClr val="dk2"/>
              </a:solidFill>
            </a:endParaRPr>
          </a:p>
          <a:p>
            <a:pPr indent="0" lvl="0" marL="457200" rtl="0" algn="ctr">
              <a:spcBef>
                <a:spcPts val="0"/>
              </a:spcBef>
              <a:spcAft>
                <a:spcPts val="0"/>
              </a:spcAft>
              <a:buNone/>
            </a:pPr>
            <a:r>
              <a:t/>
            </a:r>
            <a:endParaRPr sz="1600">
              <a:solidFill>
                <a:schemeClr val="dk2"/>
              </a:solidFill>
            </a:endParaRPr>
          </a:p>
          <a:p>
            <a:pPr indent="0" lvl="0" marL="457200" rtl="0" algn="ctr">
              <a:spcBef>
                <a:spcPts val="0"/>
              </a:spcBef>
              <a:spcAft>
                <a:spcPts val="0"/>
              </a:spcAft>
              <a:buNone/>
            </a:pPr>
            <a:r>
              <a:t/>
            </a:r>
            <a:endParaRPr sz="1600">
              <a:solidFill>
                <a:schemeClr val="dk2"/>
              </a:solidFill>
            </a:endParaRPr>
          </a:p>
        </p:txBody>
      </p:sp>
      <p:cxnSp>
        <p:nvCxnSpPr>
          <p:cNvPr id="222" name="Google Shape;222;p34"/>
          <p:cNvCxnSpPr/>
          <p:nvPr/>
        </p:nvCxnSpPr>
        <p:spPr>
          <a:xfrm flipH="1" rot="10800000">
            <a:off x="670175" y="2387425"/>
            <a:ext cx="4883700" cy="8400"/>
          </a:xfrm>
          <a:prstGeom prst="straightConnector1">
            <a:avLst/>
          </a:prstGeom>
          <a:noFill/>
          <a:ln cap="flat" cmpd="sng" w="19050">
            <a:solidFill>
              <a:schemeClr val="dk1"/>
            </a:solidFill>
            <a:prstDash val="solid"/>
            <a:round/>
            <a:headEnd len="med" w="med" type="none"/>
            <a:tailEnd len="med" w="med" type="none"/>
          </a:ln>
        </p:spPr>
      </p:cxnSp>
      <p:sp>
        <p:nvSpPr>
          <p:cNvPr id="223" name="Google Shape;223;p34"/>
          <p:cNvSpPr txBox="1"/>
          <p:nvPr/>
        </p:nvSpPr>
        <p:spPr>
          <a:xfrm>
            <a:off x="820950" y="2094200"/>
            <a:ext cx="3317400" cy="3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chemeClr val="dk2"/>
                </a:solidFill>
              </a:rPr>
              <a:t>Catastrophic Flash Flooding Threshold</a:t>
            </a:r>
            <a:endParaRPr b="1" sz="1100">
              <a:solidFill>
                <a:schemeClr val="dk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id="228" name="Google Shape;228;p35" title="gefs_okc_qpf.PNG"/>
          <p:cNvPicPr preferRelativeResize="0"/>
          <p:nvPr/>
        </p:nvPicPr>
        <p:blipFill>
          <a:blip r:embed="rId3">
            <a:alphaModFix/>
          </a:blip>
          <a:stretch>
            <a:fillRect/>
          </a:stretch>
        </p:blipFill>
        <p:spPr>
          <a:xfrm>
            <a:off x="420475" y="944474"/>
            <a:ext cx="5275901" cy="4041975"/>
          </a:xfrm>
          <a:prstGeom prst="rect">
            <a:avLst/>
          </a:prstGeom>
          <a:noFill/>
          <a:ln>
            <a:noFill/>
          </a:ln>
        </p:spPr>
      </p:pic>
      <p:sp>
        <p:nvSpPr>
          <p:cNvPr id="229" name="Google Shape;229;p35"/>
          <p:cNvSpPr txBox="1"/>
          <p:nvPr/>
        </p:nvSpPr>
        <p:spPr>
          <a:xfrm>
            <a:off x="5528850" y="1524650"/>
            <a:ext cx="3615300" cy="11394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None/>
            </a:pPr>
            <a:r>
              <a:rPr b="1" lang="en" sz="1800">
                <a:solidFill>
                  <a:schemeClr val="dk2"/>
                </a:solidFill>
              </a:rPr>
              <a:t>Should you mention the potential for catastrophic flooding?</a:t>
            </a:r>
            <a:endParaRPr b="1" sz="1800">
              <a:solidFill>
                <a:schemeClr val="dk2"/>
              </a:solidFill>
            </a:endParaRPr>
          </a:p>
          <a:p>
            <a:pPr indent="0" lvl="0" marL="457200" rtl="0" algn="ctr">
              <a:spcBef>
                <a:spcPts val="0"/>
              </a:spcBef>
              <a:spcAft>
                <a:spcPts val="0"/>
              </a:spcAft>
              <a:buNone/>
            </a:pPr>
            <a:r>
              <a:t/>
            </a:r>
            <a:endParaRPr b="1" sz="1800">
              <a:solidFill>
                <a:schemeClr val="dk2"/>
              </a:solidFill>
            </a:endParaRPr>
          </a:p>
          <a:p>
            <a:pPr indent="0" lvl="0" marL="457200" rtl="0" algn="ctr">
              <a:spcBef>
                <a:spcPts val="0"/>
              </a:spcBef>
              <a:spcAft>
                <a:spcPts val="0"/>
              </a:spcAft>
              <a:buNone/>
            </a:pPr>
            <a:r>
              <a:rPr lang="en" sz="1800">
                <a:solidFill>
                  <a:schemeClr val="dk2"/>
                </a:solidFill>
              </a:rPr>
              <a:t>Who are you talking to?</a:t>
            </a:r>
            <a:endParaRPr sz="1800">
              <a:solidFill>
                <a:schemeClr val="dk2"/>
              </a:solidFill>
            </a:endParaRPr>
          </a:p>
          <a:p>
            <a:pPr indent="0" lvl="0" marL="457200" rtl="0" algn="ctr">
              <a:spcBef>
                <a:spcPts val="0"/>
              </a:spcBef>
              <a:spcAft>
                <a:spcPts val="0"/>
              </a:spcAft>
              <a:buNone/>
            </a:pPr>
            <a:r>
              <a:t/>
            </a:r>
            <a:endParaRPr b="1" sz="1800">
              <a:solidFill>
                <a:schemeClr val="dk2"/>
              </a:solidFill>
            </a:endParaRPr>
          </a:p>
          <a:p>
            <a:pPr indent="0" lvl="0" marL="457200" rtl="0" algn="ctr">
              <a:spcBef>
                <a:spcPts val="0"/>
              </a:spcBef>
              <a:spcAft>
                <a:spcPts val="0"/>
              </a:spcAft>
              <a:buNone/>
            </a:pPr>
            <a:r>
              <a:t/>
            </a:r>
            <a:endParaRPr sz="1800">
              <a:solidFill>
                <a:schemeClr val="dk2"/>
              </a:solidFill>
            </a:endParaRPr>
          </a:p>
          <a:p>
            <a:pPr indent="0" lvl="0" marL="457200" rtl="0" algn="ctr">
              <a:spcBef>
                <a:spcPts val="0"/>
              </a:spcBef>
              <a:spcAft>
                <a:spcPts val="0"/>
              </a:spcAft>
              <a:buNone/>
            </a:pPr>
            <a:r>
              <a:t/>
            </a:r>
            <a:endParaRPr sz="1600">
              <a:solidFill>
                <a:schemeClr val="dk2"/>
              </a:solidFill>
            </a:endParaRPr>
          </a:p>
          <a:p>
            <a:pPr indent="0" lvl="0" marL="457200" rtl="0" algn="ctr">
              <a:spcBef>
                <a:spcPts val="0"/>
              </a:spcBef>
              <a:spcAft>
                <a:spcPts val="0"/>
              </a:spcAft>
              <a:buNone/>
            </a:pPr>
            <a:r>
              <a:t/>
            </a:r>
            <a:endParaRPr sz="1600">
              <a:solidFill>
                <a:schemeClr val="dk2"/>
              </a:solidFill>
            </a:endParaRPr>
          </a:p>
          <a:p>
            <a:pPr indent="0" lvl="0" marL="457200" rtl="0" algn="ctr">
              <a:spcBef>
                <a:spcPts val="0"/>
              </a:spcBef>
              <a:spcAft>
                <a:spcPts val="0"/>
              </a:spcAft>
              <a:buNone/>
            </a:pPr>
            <a:r>
              <a:t/>
            </a:r>
            <a:endParaRPr sz="1600">
              <a:solidFill>
                <a:schemeClr val="dk2"/>
              </a:solidFill>
            </a:endParaRPr>
          </a:p>
        </p:txBody>
      </p:sp>
      <p:cxnSp>
        <p:nvCxnSpPr>
          <p:cNvPr id="230" name="Google Shape;230;p35"/>
          <p:cNvCxnSpPr/>
          <p:nvPr/>
        </p:nvCxnSpPr>
        <p:spPr>
          <a:xfrm flipH="1" rot="10800000">
            <a:off x="670175" y="2387425"/>
            <a:ext cx="4883700" cy="8400"/>
          </a:xfrm>
          <a:prstGeom prst="straightConnector1">
            <a:avLst/>
          </a:prstGeom>
          <a:noFill/>
          <a:ln cap="flat" cmpd="sng" w="19050">
            <a:solidFill>
              <a:schemeClr val="dk1"/>
            </a:solidFill>
            <a:prstDash val="solid"/>
            <a:round/>
            <a:headEnd len="med" w="med" type="none"/>
            <a:tailEnd len="med" w="med" type="none"/>
          </a:ln>
        </p:spPr>
      </p:cxnSp>
      <p:sp>
        <p:nvSpPr>
          <p:cNvPr id="231" name="Google Shape;231;p35"/>
          <p:cNvSpPr txBox="1"/>
          <p:nvPr/>
        </p:nvSpPr>
        <p:spPr>
          <a:xfrm>
            <a:off x="820950" y="2094200"/>
            <a:ext cx="3317400" cy="3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chemeClr val="dk2"/>
                </a:solidFill>
              </a:rPr>
              <a:t>Catastrophic Flash Flooding Threshold</a:t>
            </a:r>
            <a:endParaRPr b="1" sz="1100">
              <a:solidFill>
                <a:schemeClr val="dk2"/>
              </a:solidFill>
            </a:endParaRPr>
          </a:p>
        </p:txBody>
      </p:sp>
      <p:pic>
        <p:nvPicPr>
          <p:cNvPr id="232" name="Google Shape;232;p35" title="betty_white.jpg"/>
          <p:cNvPicPr preferRelativeResize="0"/>
          <p:nvPr/>
        </p:nvPicPr>
        <p:blipFill>
          <a:blip r:embed="rId4">
            <a:alphaModFix/>
          </a:blip>
          <a:stretch>
            <a:fillRect/>
          </a:stretch>
        </p:blipFill>
        <p:spPr>
          <a:xfrm>
            <a:off x="5817599" y="3574436"/>
            <a:ext cx="987800" cy="1335850"/>
          </a:xfrm>
          <a:prstGeom prst="rect">
            <a:avLst/>
          </a:prstGeom>
          <a:noFill/>
          <a:ln>
            <a:noFill/>
          </a:ln>
        </p:spPr>
      </p:pic>
      <p:pic>
        <p:nvPicPr>
          <p:cNvPr id="233" name="Google Shape;233;p35" title="download.jpg"/>
          <p:cNvPicPr preferRelativeResize="0"/>
          <p:nvPr/>
        </p:nvPicPr>
        <p:blipFill>
          <a:blip r:embed="rId5">
            <a:alphaModFix/>
          </a:blip>
          <a:stretch>
            <a:fillRect/>
          </a:stretch>
        </p:blipFill>
        <p:spPr>
          <a:xfrm>
            <a:off x="6926625" y="3807783"/>
            <a:ext cx="2205000" cy="1102500"/>
          </a:xfrm>
          <a:prstGeom prst="rect">
            <a:avLst/>
          </a:prstGeom>
          <a:noFill/>
          <a:ln>
            <a:noFill/>
          </a:ln>
        </p:spPr>
      </p:pic>
      <p:sp>
        <p:nvSpPr>
          <p:cNvPr id="234" name="Google Shape;234;p35"/>
          <p:cNvSpPr txBox="1"/>
          <p:nvPr/>
        </p:nvSpPr>
        <p:spPr>
          <a:xfrm>
            <a:off x="5765550" y="3286425"/>
            <a:ext cx="1225500" cy="28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rPr>
              <a:t>Probably not</a:t>
            </a:r>
            <a:endParaRPr sz="1200">
              <a:solidFill>
                <a:schemeClr val="dk2"/>
              </a:solidFill>
            </a:endParaRPr>
          </a:p>
        </p:txBody>
      </p:sp>
      <p:sp>
        <p:nvSpPr>
          <p:cNvPr id="235" name="Google Shape;235;p35"/>
          <p:cNvSpPr txBox="1"/>
          <p:nvPr/>
        </p:nvSpPr>
        <p:spPr>
          <a:xfrm>
            <a:off x="7787750" y="3364550"/>
            <a:ext cx="800100" cy="3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rPr>
              <a:t>Yes!</a:t>
            </a:r>
            <a:endParaRPr sz="1200">
              <a:solidFill>
                <a:schemeClr val="dk2"/>
              </a:solidFill>
            </a:endParaRPr>
          </a:p>
        </p:txBody>
      </p:sp>
      <p:sp>
        <p:nvSpPr>
          <p:cNvPr id="236" name="Google Shape;236;p35"/>
          <p:cNvSpPr txBox="1"/>
          <p:nvPr>
            <p:ph type="ctrTitle"/>
          </p:nvPr>
        </p:nvSpPr>
        <p:spPr>
          <a:xfrm>
            <a:off x="0" y="74956"/>
            <a:ext cx="9144000" cy="11025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400"/>
              <a:buFont typeface="Calibri"/>
              <a:buNone/>
            </a:pPr>
            <a:r>
              <a:rPr lang="en" sz="3500" u="sng"/>
              <a:t>Probabilistic Communication</a:t>
            </a:r>
            <a:endParaRPr sz="1900"/>
          </a:p>
          <a:p>
            <a:pPr indent="0" lvl="0" marL="0" rtl="0" algn="ctr">
              <a:lnSpc>
                <a:spcPct val="100000"/>
              </a:lnSpc>
              <a:spcBef>
                <a:spcPts val="0"/>
              </a:spcBef>
              <a:spcAft>
                <a:spcPts val="0"/>
              </a:spcAft>
              <a:buClr>
                <a:schemeClr val="dk1"/>
              </a:buClr>
              <a:buSzPts val="4400"/>
              <a:buFont typeface="Calibri"/>
              <a:buNone/>
            </a:pPr>
            <a:r>
              <a:t/>
            </a:r>
            <a:endParaRPr sz="3500" u="sng"/>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pic>
        <p:nvPicPr>
          <p:cNvPr id="241" name="Google Shape;241;p36" title="gefs_okc_qpf.PNG"/>
          <p:cNvPicPr preferRelativeResize="0"/>
          <p:nvPr/>
        </p:nvPicPr>
        <p:blipFill>
          <a:blip r:embed="rId3">
            <a:alphaModFix/>
          </a:blip>
          <a:stretch>
            <a:fillRect/>
          </a:stretch>
        </p:blipFill>
        <p:spPr>
          <a:xfrm>
            <a:off x="420475" y="944474"/>
            <a:ext cx="5275901" cy="4041975"/>
          </a:xfrm>
          <a:prstGeom prst="rect">
            <a:avLst/>
          </a:prstGeom>
          <a:noFill/>
          <a:ln>
            <a:noFill/>
          </a:ln>
        </p:spPr>
      </p:pic>
      <p:sp>
        <p:nvSpPr>
          <p:cNvPr id="242" name="Google Shape;242;p36"/>
          <p:cNvSpPr txBox="1"/>
          <p:nvPr/>
        </p:nvSpPr>
        <p:spPr>
          <a:xfrm>
            <a:off x="5528850" y="1524650"/>
            <a:ext cx="3615300" cy="11394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None/>
            </a:pPr>
            <a:r>
              <a:rPr b="1" lang="en" sz="1800">
                <a:solidFill>
                  <a:schemeClr val="dk2"/>
                </a:solidFill>
              </a:rPr>
              <a:t>How </a:t>
            </a:r>
            <a:r>
              <a:rPr b="1" lang="en" sz="1800">
                <a:solidFill>
                  <a:schemeClr val="dk2"/>
                </a:solidFill>
              </a:rPr>
              <a:t>would</a:t>
            </a:r>
            <a:r>
              <a:rPr b="1" lang="en" sz="1800">
                <a:solidFill>
                  <a:schemeClr val="dk2"/>
                </a:solidFill>
              </a:rPr>
              <a:t> you characterize the potential for catastrophic flooding</a:t>
            </a:r>
            <a:r>
              <a:rPr b="1" lang="en" sz="1800">
                <a:solidFill>
                  <a:schemeClr val="dk2"/>
                </a:solidFill>
              </a:rPr>
              <a:t>?</a:t>
            </a:r>
            <a:endParaRPr b="1" sz="1800">
              <a:solidFill>
                <a:schemeClr val="dk2"/>
              </a:solidFill>
            </a:endParaRPr>
          </a:p>
          <a:p>
            <a:pPr indent="0" lvl="0" marL="457200" rtl="0" algn="ctr">
              <a:spcBef>
                <a:spcPts val="0"/>
              </a:spcBef>
              <a:spcAft>
                <a:spcPts val="0"/>
              </a:spcAft>
              <a:buNone/>
            </a:pPr>
            <a:r>
              <a:t/>
            </a:r>
            <a:endParaRPr b="1" sz="1800">
              <a:solidFill>
                <a:schemeClr val="dk2"/>
              </a:solidFill>
            </a:endParaRPr>
          </a:p>
          <a:p>
            <a:pPr indent="-342900" lvl="0" marL="1371600" rtl="0" algn="l">
              <a:spcBef>
                <a:spcPts val="0"/>
              </a:spcBef>
              <a:spcAft>
                <a:spcPts val="0"/>
              </a:spcAft>
              <a:buClr>
                <a:schemeClr val="dk2"/>
              </a:buClr>
              <a:buSzPts val="1800"/>
              <a:buAutoNum type="alphaUcParenR"/>
            </a:pPr>
            <a:r>
              <a:rPr lang="en" sz="1800">
                <a:solidFill>
                  <a:schemeClr val="dk2"/>
                </a:solidFill>
              </a:rPr>
              <a:t>Very low  </a:t>
            </a:r>
            <a:endParaRPr sz="1800">
              <a:solidFill>
                <a:schemeClr val="dk2"/>
              </a:solidFill>
            </a:endParaRPr>
          </a:p>
          <a:p>
            <a:pPr indent="-342900" lvl="0" marL="1371600" rtl="0" algn="l">
              <a:spcBef>
                <a:spcPts val="0"/>
              </a:spcBef>
              <a:spcAft>
                <a:spcPts val="0"/>
              </a:spcAft>
              <a:buClr>
                <a:schemeClr val="dk2"/>
              </a:buClr>
              <a:buSzPts val="1800"/>
              <a:buAutoNum type="alphaUcParenR"/>
            </a:pPr>
            <a:r>
              <a:rPr lang="en" sz="1800">
                <a:solidFill>
                  <a:schemeClr val="dk2"/>
                </a:solidFill>
              </a:rPr>
              <a:t>Minimum </a:t>
            </a:r>
            <a:endParaRPr sz="1800">
              <a:solidFill>
                <a:schemeClr val="dk2"/>
              </a:solidFill>
            </a:endParaRPr>
          </a:p>
          <a:p>
            <a:pPr indent="-342900" lvl="0" marL="1371600" rtl="0" algn="l">
              <a:spcBef>
                <a:spcPts val="0"/>
              </a:spcBef>
              <a:spcAft>
                <a:spcPts val="0"/>
              </a:spcAft>
              <a:buClr>
                <a:schemeClr val="dk2"/>
              </a:buClr>
              <a:buSzPts val="1800"/>
              <a:buAutoNum type="alphaUcParenR"/>
            </a:pPr>
            <a:r>
              <a:rPr lang="en" sz="1800">
                <a:solidFill>
                  <a:schemeClr val="dk2"/>
                </a:solidFill>
              </a:rPr>
              <a:t>Virtual none</a:t>
            </a:r>
            <a:endParaRPr sz="1800">
              <a:solidFill>
                <a:schemeClr val="dk2"/>
              </a:solidFill>
            </a:endParaRPr>
          </a:p>
          <a:p>
            <a:pPr indent="-342900" lvl="0" marL="1371600" rtl="0" algn="l">
              <a:spcBef>
                <a:spcPts val="0"/>
              </a:spcBef>
              <a:spcAft>
                <a:spcPts val="0"/>
              </a:spcAft>
              <a:buClr>
                <a:schemeClr val="dk2"/>
              </a:buClr>
              <a:buSzPts val="1800"/>
              <a:buAutoNum type="alphaUcParenR"/>
            </a:pPr>
            <a:r>
              <a:rPr lang="en" sz="1800">
                <a:solidFill>
                  <a:schemeClr val="dk2"/>
                </a:solidFill>
              </a:rPr>
              <a:t>Highly unlikely</a:t>
            </a:r>
            <a:endParaRPr sz="1800">
              <a:solidFill>
                <a:schemeClr val="dk2"/>
              </a:solidFill>
            </a:endParaRPr>
          </a:p>
          <a:p>
            <a:pPr indent="0" lvl="0" marL="457200" rtl="0" algn="ctr">
              <a:spcBef>
                <a:spcPts val="0"/>
              </a:spcBef>
              <a:spcAft>
                <a:spcPts val="0"/>
              </a:spcAft>
              <a:buNone/>
            </a:pPr>
            <a:r>
              <a:t/>
            </a:r>
            <a:endParaRPr b="1" sz="1800">
              <a:solidFill>
                <a:schemeClr val="dk2"/>
              </a:solidFill>
            </a:endParaRPr>
          </a:p>
          <a:p>
            <a:pPr indent="0" lvl="0" marL="457200" rtl="0" algn="ctr">
              <a:spcBef>
                <a:spcPts val="0"/>
              </a:spcBef>
              <a:spcAft>
                <a:spcPts val="0"/>
              </a:spcAft>
              <a:buNone/>
            </a:pPr>
            <a:r>
              <a:t/>
            </a:r>
            <a:endParaRPr sz="1800">
              <a:solidFill>
                <a:schemeClr val="dk2"/>
              </a:solidFill>
            </a:endParaRPr>
          </a:p>
          <a:p>
            <a:pPr indent="0" lvl="0" marL="457200" rtl="0" algn="ctr">
              <a:spcBef>
                <a:spcPts val="0"/>
              </a:spcBef>
              <a:spcAft>
                <a:spcPts val="0"/>
              </a:spcAft>
              <a:buNone/>
            </a:pPr>
            <a:r>
              <a:t/>
            </a:r>
            <a:endParaRPr sz="1600">
              <a:solidFill>
                <a:schemeClr val="dk2"/>
              </a:solidFill>
            </a:endParaRPr>
          </a:p>
          <a:p>
            <a:pPr indent="0" lvl="0" marL="457200" rtl="0" algn="ctr">
              <a:spcBef>
                <a:spcPts val="0"/>
              </a:spcBef>
              <a:spcAft>
                <a:spcPts val="0"/>
              </a:spcAft>
              <a:buNone/>
            </a:pPr>
            <a:r>
              <a:t/>
            </a:r>
            <a:endParaRPr sz="1600">
              <a:solidFill>
                <a:schemeClr val="dk2"/>
              </a:solidFill>
            </a:endParaRPr>
          </a:p>
          <a:p>
            <a:pPr indent="0" lvl="0" marL="457200" rtl="0" algn="ctr">
              <a:spcBef>
                <a:spcPts val="0"/>
              </a:spcBef>
              <a:spcAft>
                <a:spcPts val="0"/>
              </a:spcAft>
              <a:buNone/>
            </a:pPr>
            <a:r>
              <a:t/>
            </a:r>
            <a:endParaRPr sz="1600">
              <a:solidFill>
                <a:schemeClr val="dk2"/>
              </a:solidFill>
            </a:endParaRPr>
          </a:p>
        </p:txBody>
      </p:sp>
      <p:cxnSp>
        <p:nvCxnSpPr>
          <p:cNvPr id="243" name="Google Shape;243;p36"/>
          <p:cNvCxnSpPr/>
          <p:nvPr/>
        </p:nvCxnSpPr>
        <p:spPr>
          <a:xfrm flipH="1" rot="10800000">
            <a:off x="670175" y="2387425"/>
            <a:ext cx="4883700" cy="8400"/>
          </a:xfrm>
          <a:prstGeom prst="straightConnector1">
            <a:avLst/>
          </a:prstGeom>
          <a:noFill/>
          <a:ln cap="flat" cmpd="sng" w="19050">
            <a:solidFill>
              <a:schemeClr val="dk1"/>
            </a:solidFill>
            <a:prstDash val="solid"/>
            <a:round/>
            <a:headEnd len="med" w="med" type="none"/>
            <a:tailEnd len="med" w="med" type="none"/>
          </a:ln>
        </p:spPr>
      </p:cxnSp>
      <p:sp>
        <p:nvSpPr>
          <p:cNvPr id="244" name="Google Shape;244;p36"/>
          <p:cNvSpPr txBox="1"/>
          <p:nvPr/>
        </p:nvSpPr>
        <p:spPr>
          <a:xfrm>
            <a:off x="820950" y="2094200"/>
            <a:ext cx="3317400" cy="3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chemeClr val="dk2"/>
                </a:solidFill>
              </a:rPr>
              <a:t>Catastrophic Flash Flooding Threshold</a:t>
            </a:r>
            <a:endParaRPr b="1" sz="1100">
              <a:solidFill>
                <a:schemeClr val="dk2"/>
              </a:solidFill>
            </a:endParaRPr>
          </a:p>
        </p:txBody>
      </p:sp>
      <p:sp>
        <p:nvSpPr>
          <p:cNvPr id="245" name="Google Shape;245;p36"/>
          <p:cNvSpPr txBox="1"/>
          <p:nvPr>
            <p:ph type="ctrTitle"/>
          </p:nvPr>
        </p:nvSpPr>
        <p:spPr>
          <a:xfrm>
            <a:off x="0" y="74956"/>
            <a:ext cx="9144000" cy="11025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400"/>
              <a:buFont typeface="Calibri"/>
              <a:buNone/>
            </a:pPr>
            <a:r>
              <a:rPr lang="en" sz="3500" u="sng"/>
              <a:t>Probabilistic Communication</a:t>
            </a:r>
            <a:endParaRPr sz="1900"/>
          </a:p>
          <a:p>
            <a:pPr indent="0" lvl="0" marL="0" rtl="0" algn="ctr">
              <a:lnSpc>
                <a:spcPct val="100000"/>
              </a:lnSpc>
              <a:spcBef>
                <a:spcPts val="0"/>
              </a:spcBef>
              <a:spcAft>
                <a:spcPts val="0"/>
              </a:spcAft>
              <a:buClr>
                <a:schemeClr val="dk1"/>
              </a:buClr>
              <a:buSzPts val="4400"/>
              <a:buFont typeface="Calibri"/>
              <a:buNone/>
            </a:pPr>
            <a:r>
              <a:t/>
            </a:r>
            <a:endParaRPr sz="3500" u="sng"/>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37"/>
          <p:cNvSpPr txBox="1"/>
          <p:nvPr/>
        </p:nvSpPr>
        <p:spPr>
          <a:xfrm>
            <a:off x="5477475" y="1060425"/>
            <a:ext cx="3741000" cy="11394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None/>
            </a:pPr>
            <a:r>
              <a:t/>
            </a:r>
            <a:endParaRPr b="1" sz="2100">
              <a:solidFill>
                <a:schemeClr val="dk2"/>
              </a:solidFill>
            </a:endParaRPr>
          </a:p>
          <a:p>
            <a:pPr indent="0" lvl="0" marL="457200" rtl="0" algn="ctr">
              <a:spcBef>
                <a:spcPts val="0"/>
              </a:spcBef>
              <a:spcAft>
                <a:spcPts val="0"/>
              </a:spcAft>
              <a:buNone/>
            </a:pPr>
            <a:r>
              <a:rPr lang="en" sz="1800">
                <a:solidFill>
                  <a:schemeClr val="dk2"/>
                </a:solidFill>
              </a:rPr>
              <a:t>People associate numeric values to certain words.</a:t>
            </a:r>
            <a:endParaRPr sz="1800">
              <a:solidFill>
                <a:schemeClr val="dk2"/>
              </a:solidFill>
            </a:endParaRPr>
          </a:p>
          <a:p>
            <a:pPr indent="0" lvl="0" marL="457200" rtl="0" algn="ctr">
              <a:spcBef>
                <a:spcPts val="0"/>
              </a:spcBef>
              <a:spcAft>
                <a:spcPts val="0"/>
              </a:spcAft>
              <a:buNone/>
            </a:pPr>
            <a:r>
              <a:t/>
            </a:r>
            <a:endParaRPr sz="1800">
              <a:solidFill>
                <a:schemeClr val="dk2"/>
              </a:solidFill>
            </a:endParaRPr>
          </a:p>
          <a:p>
            <a:pPr indent="0" lvl="0" marL="457200" rtl="0" algn="ctr">
              <a:spcBef>
                <a:spcPts val="0"/>
              </a:spcBef>
              <a:spcAft>
                <a:spcPts val="0"/>
              </a:spcAft>
              <a:buNone/>
            </a:pPr>
            <a:r>
              <a:rPr lang="en" sz="1800">
                <a:solidFill>
                  <a:schemeClr val="dk2"/>
                </a:solidFill>
              </a:rPr>
              <a:t>However, interpretation can vary widely for different words!</a:t>
            </a:r>
            <a:endParaRPr sz="1800">
              <a:solidFill>
                <a:schemeClr val="dk2"/>
              </a:solidFill>
            </a:endParaRPr>
          </a:p>
          <a:p>
            <a:pPr indent="0" lvl="0" marL="457200" rtl="0" algn="ctr">
              <a:spcBef>
                <a:spcPts val="0"/>
              </a:spcBef>
              <a:spcAft>
                <a:spcPts val="0"/>
              </a:spcAft>
              <a:buNone/>
            </a:pPr>
            <a:r>
              <a:t/>
            </a:r>
            <a:endParaRPr sz="1800">
              <a:solidFill>
                <a:schemeClr val="dk2"/>
              </a:solidFill>
            </a:endParaRPr>
          </a:p>
          <a:p>
            <a:pPr indent="0" lvl="0" marL="457200" rtl="0" algn="ctr">
              <a:spcBef>
                <a:spcPts val="0"/>
              </a:spcBef>
              <a:spcAft>
                <a:spcPts val="0"/>
              </a:spcAft>
              <a:buNone/>
            </a:pPr>
            <a:r>
              <a:rPr lang="en" sz="1800">
                <a:solidFill>
                  <a:schemeClr val="dk2"/>
                </a:solidFill>
              </a:rPr>
              <a:t>Example: “Expected” </a:t>
            </a:r>
            <a:endParaRPr sz="1800">
              <a:solidFill>
                <a:schemeClr val="dk2"/>
              </a:solidFill>
            </a:endParaRPr>
          </a:p>
          <a:p>
            <a:pPr indent="0" lvl="0" marL="457200" rtl="0" algn="ctr">
              <a:spcBef>
                <a:spcPts val="0"/>
              </a:spcBef>
              <a:spcAft>
                <a:spcPts val="0"/>
              </a:spcAft>
              <a:buNone/>
            </a:pPr>
            <a:r>
              <a:rPr lang="en" sz="1800">
                <a:solidFill>
                  <a:schemeClr val="dk2"/>
                </a:solidFill>
              </a:rPr>
              <a:t>can be interpreted to mean</a:t>
            </a:r>
            <a:endParaRPr sz="1800">
              <a:solidFill>
                <a:schemeClr val="dk2"/>
              </a:solidFill>
            </a:endParaRPr>
          </a:p>
          <a:p>
            <a:pPr indent="0" lvl="0" marL="457200" rtl="0" algn="ctr">
              <a:spcBef>
                <a:spcPts val="0"/>
              </a:spcBef>
              <a:spcAft>
                <a:spcPts val="0"/>
              </a:spcAft>
              <a:buNone/>
            </a:pPr>
            <a:r>
              <a:rPr lang="en" sz="1800">
                <a:solidFill>
                  <a:schemeClr val="dk2"/>
                </a:solidFill>
              </a:rPr>
              <a:t>45% to 80% </a:t>
            </a:r>
            <a:endParaRPr sz="1800">
              <a:solidFill>
                <a:schemeClr val="dk2"/>
              </a:solidFill>
            </a:endParaRPr>
          </a:p>
          <a:p>
            <a:pPr indent="0" lvl="0" marL="457200" rtl="0" algn="ctr">
              <a:spcBef>
                <a:spcPts val="0"/>
              </a:spcBef>
              <a:spcAft>
                <a:spcPts val="0"/>
              </a:spcAft>
              <a:buNone/>
            </a:pPr>
            <a:r>
              <a:rPr lang="en" sz="1800">
                <a:solidFill>
                  <a:schemeClr val="dk2"/>
                </a:solidFill>
              </a:rPr>
              <a:t>based on surveys</a:t>
            </a:r>
            <a:endParaRPr sz="1800">
              <a:solidFill>
                <a:schemeClr val="dk2"/>
              </a:solidFill>
            </a:endParaRPr>
          </a:p>
          <a:p>
            <a:pPr indent="0" lvl="0" marL="457200" rtl="0" algn="ctr">
              <a:spcBef>
                <a:spcPts val="0"/>
              </a:spcBef>
              <a:spcAft>
                <a:spcPts val="0"/>
              </a:spcAft>
              <a:buNone/>
            </a:pPr>
            <a:r>
              <a:t/>
            </a:r>
            <a:endParaRPr b="1" sz="1700">
              <a:solidFill>
                <a:schemeClr val="dk2"/>
              </a:solidFill>
            </a:endParaRPr>
          </a:p>
          <a:p>
            <a:pPr indent="0" lvl="0" marL="457200" rtl="0" algn="ctr">
              <a:spcBef>
                <a:spcPts val="0"/>
              </a:spcBef>
              <a:spcAft>
                <a:spcPts val="0"/>
              </a:spcAft>
              <a:buNone/>
            </a:pPr>
            <a:r>
              <a:t/>
            </a:r>
            <a:endParaRPr sz="1700">
              <a:solidFill>
                <a:schemeClr val="dk2"/>
              </a:solidFill>
            </a:endParaRPr>
          </a:p>
          <a:p>
            <a:pPr indent="0" lvl="0" marL="457200" rtl="0" algn="ctr">
              <a:spcBef>
                <a:spcPts val="0"/>
              </a:spcBef>
              <a:spcAft>
                <a:spcPts val="0"/>
              </a:spcAft>
              <a:buNone/>
            </a:pPr>
            <a:r>
              <a:t/>
            </a:r>
            <a:endParaRPr sz="1500">
              <a:solidFill>
                <a:schemeClr val="dk2"/>
              </a:solidFill>
            </a:endParaRPr>
          </a:p>
          <a:p>
            <a:pPr indent="0" lvl="0" marL="457200" rtl="0" algn="ctr">
              <a:spcBef>
                <a:spcPts val="0"/>
              </a:spcBef>
              <a:spcAft>
                <a:spcPts val="0"/>
              </a:spcAft>
              <a:buNone/>
            </a:pPr>
            <a:r>
              <a:t/>
            </a:r>
            <a:endParaRPr sz="1500">
              <a:solidFill>
                <a:schemeClr val="dk2"/>
              </a:solidFill>
            </a:endParaRPr>
          </a:p>
          <a:p>
            <a:pPr indent="0" lvl="0" marL="457200" rtl="0" algn="ctr">
              <a:spcBef>
                <a:spcPts val="0"/>
              </a:spcBef>
              <a:spcAft>
                <a:spcPts val="0"/>
              </a:spcAft>
              <a:buNone/>
            </a:pPr>
            <a:r>
              <a:t/>
            </a:r>
            <a:endParaRPr sz="1500">
              <a:solidFill>
                <a:schemeClr val="dk2"/>
              </a:solidFill>
            </a:endParaRPr>
          </a:p>
        </p:txBody>
      </p:sp>
      <p:pic>
        <p:nvPicPr>
          <p:cNvPr id="251" name="Google Shape;251;p37" title="Fig_5.png"/>
          <p:cNvPicPr preferRelativeResize="0"/>
          <p:nvPr/>
        </p:nvPicPr>
        <p:blipFill>
          <a:blip r:embed="rId3">
            <a:alphaModFix/>
          </a:blip>
          <a:stretch>
            <a:fillRect/>
          </a:stretch>
        </p:blipFill>
        <p:spPr>
          <a:xfrm>
            <a:off x="179350" y="1566542"/>
            <a:ext cx="5607124" cy="3259001"/>
          </a:xfrm>
          <a:prstGeom prst="rect">
            <a:avLst/>
          </a:prstGeom>
          <a:noFill/>
          <a:ln>
            <a:noFill/>
          </a:ln>
        </p:spPr>
      </p:pic>
      <p:sp>
        <p:nvSpPr>
          <p:cNvPr id="252" name="Google Shape;252;p37"/>
          <p:cNvSpPr txBox="1"/>
          <p:nvPr/>
        </p:nvSpPr>
        <p:spPr>
          <a:xfrm>
            <a:off x="1842925" y="4808788"/>
            <a:ext cx="3292200" cy="2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rPr>
              <a:t>Fig. 5 from Lenhardt et al. 2020</a:t>
            </a:r>
            <a:endParaRPr sz="1200">
              <a:solidFill>
                <a:schemeClr val="dk2"/>
              </a:solidFill>
            </a:endParaRPr>
          </a:p>
        </p:txBody>
      </p:sp>
      <p:sp>
        <p:nvSpPr>
          <p:cNvPr id="253" name="Google Shape;253;p37"/>
          <p:cNvSpPr txBox="1"/>
          <p:nvPr>
            <p:ph type="ctrTitle"/>
          </p:nvPr>
        </p:nvSpPr>
        <p:spPr>
          <a:xfrm>
            <a:off x="0" y="74956"/>
            <a:ext cx="9144000" cy="11025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400"/>
              <a:buFont typeface="Calibri"/>
              <a:buNone/>
            </a:pPr>
            <a:r>
              <a:rPr lang="en" sz="3500" u="sng"/>
              <a:t>Probabilistic Communication</a:t>
            </a:r>
            <a:endParaRPr sz="1900"/>
          </a:p>
          <a:p>
            <a:pPr indent="0" lvl="0" marL="0" rtl="0" algn="ctr">
              <a:lnSpc>
                <a:spcPct val="100000"/>
              </a:lnSpc>
              <a:spcBef>
                <a:spcPts val="0"/>
              </a:spcBef>
              <a:spcAft>
                <a:spcPts val="0"/>
              </a:spcAft>
              <a:buClr>
                <a:schemeClr val="dk1"/>
              </a:buClr>
              <a:buSzPts val="4400"/>
              <a:buFont typeface="Calibri"/>
              <a:buNone/>
            </a:pPr>
            <a:r>
              <a:t/>
            </a:r>
            <a:endParaRPr sz="3500" u="sng"/>
          </a:p>
        </p:txBody>
      </p:sp>
      <p:sp>
        <p:nvSpPr>
          <p:cNvPr id="254" name="Google Shape;254;p37"/>
          <p:cNvSpPr txBox="1"/>
          <p:nvPr/>
        </p:nvSpPr>
        <p:spPr>
          <a:xfrm>
            <a:off x="237425" y="855632"/>
            <a:ext cx="5607000" cy="71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2"/>
                </a:solidFill>
              </a:rPr>
              <a:t>“... a combination of words and numbers may be ideal for increasing understanding of probability.”         - Lenhardt et al. 2020</a:t>
            </a:r>
            <a:endParaRPr sz="1000">
              <a:solidFill>
                <a:schemeClr val="dk2"/>
              </a:solidFill>
            </a:endParaRPr>
          </a:p>
          <a:p>
            <a:pPr indent="0" lvl="0" marL="457200" rtl="0" algn="l">
              <a:spcBef>
                <a:spcPts val="0"/>
              </a:spcBef>
              <a:spcAft>
                <a:spcPts val="0"/>
              </a:spcAft>
              <a:buNone/>
            </a:pPr>
            <a:r>
              <a:t/>
            </a:r>
            <a:endParaRPr b="1" sz="900">
              <a:solidFill>
                <a:schemeClr val="dk2"/>
              </a:solidFill>
            </a:endParaRPr>
          </a:p>
          <a:p>
            <a:pPr indent="0" lvl="0" marL="457200" rtl="0" algn="l">
              <a:spcBef>
                <a:spcPts val="0"/>
              </a:spcBef>
              <a:spcAft>
                <a:spcPts val="0"/>
              </a:spcAft>
              <a:buNone/>
            </a:pPr>
            <a:r>
              <a:t/>
            </a:r>
            <a:endParaRPr sz="900">
              <a:solidFill>
                <a:schemeClr val="dk2"/>
              </a:solidFill>
            </a:endParaRPr>
          </a:p>
          <a:p>
            <a:pPr indent="0" lvl="0" marL="457200" rtl="0" algn="l">
              <a:spcBef>
                <a:spcPts val="0"/>
              </a:spcBef>
              <a:spcAft>
                <a:spcPts val="0"/>
              </a:spcAft>
              <a:buNone/>
            </a:pPr>
            <a:r>
              <a:t/>
            </a:r>
            <a:endParaRPr sz="700">
              <a:solidFill>
                <a:schemeClr val="dk2"/>
              </a:solidFill>
            </a:endParaRPr>
          </a:p>
          <a:p>
            <a:pPr indent="0" lvl="0" marL="457200" rtl="0" algn="l">
              <a:spcBef>
                <a:spcPts val="0"/>
              </a:spcBef>
              <a:spcAft>
                <a:spcPts val="0"/>
              </a:spcAft>
              <a:buNone/>
            </a:pPr>
            <a:r>
              <a:t/>
            </a:r>
            <a:endParaRPr sz="700">
              <a:solidFill>
                <a:schemeClr val="dk2"/>
              </a:solidFill>
            </a:endParaRPr>
          </a:p>
          <a:p>
            <a:pPr indent="0" lvl="0" marL="457200" rtl="0" algn="l">
              <a:spcBef>
                <a:spcPts val="0"/>
              </a:spcBef>
              <a:spcAft>
                <a:spcPts val="0"/>
              </a:spcAft>
              <a:buNone/>
            </a:pPr>
            <a:r>
              <a:t/>
            </a:r>
            <a:endParaRPr sz="700">
              <a:solidFill>
                <a:schemeClr val="dk2"/>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pic>
        <p:nvPicPr>
          <p:cNvPr id="259" name="Google Shape;259;p38" title="gefs_okc_qpf.PNG"/>
          <p:cNvPicPr preferRelativeResize="0"/>
          <p:nvPr/>
        </p:nvPicPr>
        <p:blipFill>
          <a:blip r:embed="rId3">
            <a:alphaModFix/>
          </a:blip>
          <a:stretch>
            <a:fillRect/>
          </a:stretch>
        </p:blipFill>
        <p:spPr>
          <a:xfrm>
            <a:off x="420475" y="944474"/>
            <a:ext cx="5275901" cy="4041975"/>
          </a:xfrm>
          <a:prstGeom prst="rect">
            <a:avLst/>
          </a:prstGeom>
          <a:noFill/>
          <a:ln>
            <a:noFill/>
          </a:ln>
        </p:spPr>
      </p:pic>
      <p:sp>
        <p:nvSpPr>
          <p:cNvPr id="260" name="Google Shape;260;p38"/>
          <p:cNvSpPr txBox="1"/>
          <p:nvPr/>
        </p:nvSpPr>
        <p:spPr>
          <a:xfrm>
            <a:off x="5068115" y="1315235"/>
            <a:ext cx="4059000" cy="11394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None/>
            </a:pPr>
            <a:r>
              <a:rPr b="1" lang="en" sz="1800">
                <a:solidFill>
                  <a:schemeClr val="dk2"/>
                </a:solidFill>
              </a:rPr>
              <a:t>How would you characterize the potential for catastrophic flooding?</a:t>
            </a:r>
            <a:endParaRPr b="1" sz="1800">
              <a:solidFill>
                <a:schemeClr val="dk2"/>
              </a:solidFill>
            </a:endParaRPr>
          </a:p>
          <a:p>
            <a:pPr indent="0" lvl="0" marL="457200" rtl="0" algn="ctr">
              <a:spcBef>
                <a:spcPts val="0"/>
              </a:spcBef>
              <a:spcAft>
                <a:spcPts val="0"/>
              </a:spcAft>
              <a:buNone/>
            </a:pPr>
            <a:r>
              <a:t/>
            </a:r>
            <a:endParaRPr b="1" sz="1800">
              <a:solidFill>
                <a:schemeClr val="dk2"/>
              </a:solidFill>
            </a:endParaRPr>
          </a:p>
          <a:p>
            <a:pPr indent="-342900" lvl="0" marL="1371600" rtl="0" algn="l">
              <a:spcBef>
                <a:spcPts val="0"/>
              </a:spcBef>
              <a:spcAft>
                <a:spcPts val="0"/>
              </a:spcAft>
              <a:buClr>
                <a:schemeClr val="dk2"/>
              </a:buClr>
              <a:buSzPts val="1800"/>
              <a:buAutoNum type="alphaUcParenR"/>
            </a:pPr>
            <a:r>
              <a:rPr lang="en" sz="1800">
                <a:solidFill>
                  <a:schemeClr val="dk2"/>
                </a:solidFill>
              </a:rPr>
              <a:t>Very low  </a:t>
            </a:r>
            <a:endParaRPr sz="1800">
              <a:solidFill>
                <a:schemeClr val="dk2"/>
              </a:solidFill>
            </a:endParaRPr>
          </a:p>
          <a:p>
            <a:pPr indent="-342900" lvl="0" marL="1371600" rtl="0" algn="l">
              <a:spcBef>
                <a:spcPts val="0"/>
              </a:spcBef>
              <a:spcAft>
                <a:spcPts val="0"/>
              </a:spcAft>
              <a:buClr>
                <a:schemeClr val="dk2"/>
              </a:buClr>
              <a:buSzPts val="1800"/>
              <a:buAutoNum type="alphaUcParenR"/>
            </a:pPr>
            <a:r>
              <a:rPr lang="en" sz="1800">
                <a:solidFill>
                  <a:schemeClr val="dk2"/>
                </a:solidFill>
              </a:rPr>
              <a:t>Minimum </a:t>
            </a:r>
            <a:endParaRPr sz="1800">
              <a:solidFill>
                <a:schemeClr val="dk2"/>
              </a:solidFill>
            </a:endParaRPr>
          </a:p>
          <a:p>
            <a:pPr indent="-342900" lvl="0" marL="1371600" rtl="0" algn="l">
              <a:spcBef>
                <a:spcPts val="0"/>
              </a:spcBef>
              <a:spcAft>
                <a:spcPts val="0"/>
              </a:spcAft>
              <a:buClr>
                <a:schemeClr val="dk2"/>
              </a:buClr>
              <a:buSzPts val="1800"/>
              <a:buAutoNum type="alphaUcParenR"/>
            </a:pPr>
            <a:r>
              <a:rPr lang="en" sz="1800">
                <a:solidFill>
                  <a:schemeClr val="dk2"/>
                </a:solidFill>
              </a:rPr>
              <a:t>Virtual none</a:t>
            </a:r>
            <a:endParaRPr sz="1800">
              <a:solidFill>
                <a:schemeClr val="dk2"/>
              </a:solidFill>
            </a:endParaRPr>
          </a:p>
          <a:p>
            <a:pPr indent="-342900" lvl="0" marL="1371600" rtl="0" algn="l">
              <a:spcBef>
                <a:spcPts val="0"/>
              </a:spcBef>
              <a:spcAft>
                <a:spcPts val="0"/>
              </a:spcAft>
              <a:buClr>
                <a:schemeClr val="dk2"/>
              </a:buClr>
              <a:buSzPts val="1800"/>
              <a:buAutoNum type="alphaUcParenR"/>
            </a:pPr>
            <a:r>
              <a:rPr lang="en" sz="1800">
                <a:solidFill>
                  <a:schemeClr val="dk2"/>
                </a:solidFill>
              </a:rPr>
              <a:t>Highly unlikely</a:t>
            </a:r>
            <a:endParaRPr sz="1800">
              <a:solidFill>
                <a:schemeClr val="dk2"/>
              </a:solidFill>
            </a:endParaRPr>
          </a:p>
          <a:p>
            <a:pPr indent="-342900" lvl="0" marL="1371600" rtl="0" algn="l">
              <a:spcBef>
                <a:spcPts val="0"/>
              </a:spcBef>
              <a:spcAft>
                <a:spcPts val="0"/>
              </a:spcAft>
              <a:buClr>
                <a:schemeClr val="dk2"/>
              </a:buClr>
              <a:buSzPts val="1800"/>
              <a:buAutoNum type="alphaUcParenR"/>
            </a:pPr>
            <a:r>
              <a:rPr b="1" lang="en" sz="1800">
                <a:solidFill>
                  <a:schemeClr val="dk2"/>
                </a:solidFill>
              </a:rPr>
              <a:t>Very Low (3%) Chance</a:t>
            </a:r>
            <a:endParaRPr b="1" sz="1800">
              <a:solidFill>
                <a:schemeClr val="dk2"/>
              </a:solidFill>
            </a:endParaRPr>
          </a:p>
          <a:p>
            <a:pPr indent="0" lvl="0" marL="457200" rtl="0" algn="ctr">
              <a:spcBef>
                <a:spcPts val="0"/>
              </a:spcBef>
              <a:spcAft>
                <a:spcPts val="0"/>
              </a:spcAft>
              <a:buNone/>
            </a:pPr>
            <a:r>
              <a:t/>
            </a:r>
            <a:endParaRPr b="1" sz="1800">
              <a:solidFill>
                <a:schemeClr val="dk2"/>
              </a:solidFill>
            </a:endParaRPr>
          </a:p>
          <a:p>
            <a:pPr indent="0" lvl="0" marL="457200" rtl="0" algn="ctr">
              <a:spcBef>
                <a:spcPts val="0"/>
              </a:spcBef>
              <a:spcAft>
                <a:spcPts val="0"/>
              </a:spcAft>
              <a:buNone/>
            </a:pPr>
            <a:r>
              <a:t/>
            </a:r>
            <a:endParaRPr sz="1800">
              <a:solidFill>
                <a:schemeClr val="dk2"/>
              </a:solidFill>
            </a:endParaRPr>
          </a:p>
          <a:p>
            <a:pPr indent="0" lvl="0" marL="457200" rtl="0" algn="ctr">
              <a:spcBef>
                <a:spcPts val="0"/>
              </a:spcBef>
              <a:spcAft>
                <a:spcPts val="0"/>
              </a:spcAft>
              <a:buNone/>
            </a:pPr>
            <a:r>
              <a:t/>
            </a:r>
            <a:endParaRPr sz="1600">
              <a:solidFill>
                <a:schemeClr val="dk2"/>
              </a:solidFill>
            </a:endParaRPr>
          </a:p>
          <a:p>
            <a:pPr indent="0" lvl="0" marL="457200" rtl="0" algn="ctr">
              <a:spcBef>
                <a:spcPts val="0"/>
              </a:spcBef>
              <a:spcAft>
                <a:spcPts val="0"/>
              </a:spcAft>
              <a:buNone/>
            </a:pPr>
            <a:r>
              <a:t/>
            </a:r>
            <a:endParaRPr sz="1600">
              <a:solidFill>
                <a:schemeClr val="dk2"/>
              </a:solidFill>
            </a:endParaRPr>
          </a:p>
          <a:p>
            <a:pPr indent="0" lvl="0" marL="457200" rtl="0" algn="ctr">
              <a:spcBef>
                <a:spcPts val="0"/>
              </a:spcBef>
              <a:spcAft>
                <a:spcPts val="0"/>
              </a:spcAft>
              <a:buNone/>
            </a:pPr>
            <a:r>
              <a:t/>
            </a:r>
            <a:endParaRPr sz="1600">
              <a:solidFill>
                <a:schemeClr val="dk2"/>
              </a:solidFill>
            </a:endParaRPr>
          </a:p>
        </p:txBody>
      </p:sp>
      <p:cxnSp>
        <p:nvCxnSpPr>
          <p:cNvPr id="261" name="Google Shape;261;p38"/>
          <p:cNvCxnSpPr/>
          <p:nvPr/>
        </p:nvCxnSpPr>
        <p:spPr>
          <a:xfrm flipH="1" rot="10800000">
            <a:off x="670175" y="2387425"/>
            <a:ext cx="4883700" cy="8400"/>
          </a:xfrm>
          <a:prstGeom prst="straightConnector1">
            <a:avLst/>
          </a:prstGeom>
          <a:noFill/>
          <a:ln cap="flat" cmpd="sng" w="19050">
            <a:solidFill>
              <a:schemeClr val="dk1"/>
            </a:solidFill>
            <a:prstDash val="solid"/>
            <a:round/>
            <a:headEnd len="med" w="med" type="none"/>
            <a:tailEnd len="med" w="med" type="none"/>
          </a:ln>
        </p:spPr>
      </p:cxnSp>
      <p:sp>
        <p:nvSpPr>
          <p:cNvPr id="262" name="Google Shape;262;p38"/>
          <p:cNvSpPr txBox="1"/>
          <p:nvPr/>
        </p:nvSpPr>
        <p:spPr>
          <a:xfrm>
            <a:off x="820950" y="2094200"/>
            <a:ext cx="3317400" cy="3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chemeClr val="dk2"/>
                </a:solidFill>
              </a:rPr>
              <a:t>Catastrophic Flash Flooding Threshold</a:t>
            </a:r>
            <a:endParaRPr b="1" sz="1100">
              <a:solidFill>
                <a:schemeClr val="dk2"/>
              </a:solidFill>
            </a:endParaRPr>
          </a:p>
        </p:txBody>
      </p:sp>
      <p:sp>
        <p:nvSpPr>
          <p:cNvPr id="263" name="Google Shape;263;p38"/>
          <p:cNvSpPr txBox="1"/>
          <p:nvPr>
            <p:ph type="ctrTitle"/>
          </p:nvPr>
        </p:nvSpPr>
        <p:spPr>
          <a:xfrm>
            <a:off x="0" y="74956"/>
            <a:ext cx="9144000" cy="11025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400"/>
              <a:buFont typeface="Calibri"/>
              <a:buNone/>
            </a:pPr>
            <a:r>
              <a:rPr lang="en" sz="3500" u="sng"/>
              <a:t>Probabilistic Communication</a:t>
            </a:r>
            <a:endParaRPr sz="1900"/>
          </a:p>
          <a:p>
            <a:pPr indent="0" lvl="0" marL="0" rtl="0" algn="ctr">
              <a:lnSpc>
                <a:spcPct val="100000"/>
              </a:lnSpc>
              <a:spcBef>
                <a:spcPts val="0"/>
              </a:spcBef>
              <a:spcAft>
                <a:spcPts val="0"/>
              </a:spcAft>
              <a:buClr>
                <a:schemeClr val="dk1"/>
              </a:buClr>
              <a:buSzPts val="4400"/>
              <a:buFont typeface="Calibri"/>
              <a:buNone/>
            </a:pPr>
            <a:r>
              <a:t/>
            </a:r>
            <a:endParaRPr sz="3500" u="sng"/>
          </a:p>
        </p:txBody>
      </p:sp>
      <p:pic>
        <p:nvPicPr>
          <p:cNvPr id="264" name="Google Shape;264;p38" title="depositphotos_64577009-stock-photo-man-gesturing-thumbs-up-sign.jpg"/>
          <p:cNvPicPr preferRelativeResize="0"/>
          <p:nvPr/>
        </p:nvPicPr>
        <p:blipFill>
          <a:blip r:embed="rId4">
            <a:alphaModFix/>
          </a:blip>
          <a:stretch>
            <a:fillRect/>
          </a:stretch>
        </p:blipFill>
        <p:spPr>
          <a:xfrm>
            <a:off x="5834748" y="3736150"/>
            <a:ext cx="1451325" cy="1407350"/>
          </a:xfrm>
          <a:prstGeom prst="rect">
            <a:avLst/>
          </a:prstGeom>
          <a:noFill/>
          <a:ln>
            <a:noFill/>
          </a:ln>
        </p:spPr>
      </p:pic>
      <p:pic>
        <p:nvPicPr>
          <p:cNvPr id="265" name="Google Shape;265;p38" title="betty_white.jpg"/>
          <p:cNvPicPr preferRelativeResize="0"/>
          <p:nvPr/>
        </p:nvPicPr>
        <p:blipFill rotWithShape="1">
          <a:blip r:embed="rId5">
            <a:alphaModFix/>
          </a:blip>
          <a:srcRect b="35467" l="0" r="0" t="0"/>
          <a:stretch/>
        </p:blipFill>
        <p:spPr>
          <a:xfrm>
            <a:off x="6249672" y="3920453"/>
            <a:ext cx="604725" cy="5277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9"/>
          <p:cNvSpPr txBox="1"/>
          <p:nvPr>
            <p:ph type="ctrTitle"/>
          </p:nvPr>
        </p:nvSpPr>
        <p:spPr>
          <a:xfrm>
            <a:off x="0" y="74956"/>
            <a:ext cx="9144000" cy="1102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lang="en" sz="3500" u="sng"/>
              <a:t>Probabilistic Forecasting</a:t>
            </a:r>
            <a:endParaRPr sz="1900"/>
          </a:p>
        </p:txBody>
      </p:sp>
      <p:pic>
        <p:nvPicPr>
          <p:cNvPr id="271" name="Google Shape;271;p39" title="wizard_orb.PNG"/>
          <p:cNvPicPr preferRelativeResize="0"/>
          <p:nvPr/>
        </p:nvPicPr>
        <p:blipFill>
          <a:blip r:embed="rId3">
            <a:alphaModFix/>
          </a:blip>
          <a:stretch>
            <a:fillRect/>
          </a:stretch>
        </p:blipFill>
        <p:spPr>
          <a:xfrm>
            <a:off x="-242025" y="2362325"/>
            <a:ext cx="4497526" cy="2566767"/>
          </a:xfrm>
          <a:prstGeom prst="rect">
            <a:avLst/>
          </a:prstGeom>
          <a:noFill/>
          <a:ln>
            <a:noFill/>
          </a:ln>
        </p:spPr>
      </p:pic>
      <p:pic>
        <p:nvPicPr>
          <p:cNvPr id="272" name="Google Shape;272;p39" title="61PeyHdduNL.jpg"/>
          <p:cNvPicPr preferRelativeResize="0"/>
          <p:nvPr/>
        </p:nvPicPr>
        <p:blipFill>
          <a:blip r:embed="rId4">
            <a:alphaModFix/>
          </a:blip>
          <a:stretch>
            <a:fillRect/>
          </a:stretch>
        </p:blipFill>
        <p:spPr>
          <a:xfrm>
            <a:off x="2194825" y="3857690"/>
            <a:ext cx="901367" cy="859313"/>
          </a:xfrm>
          <a:prstGeom prst="rect">
            <a:avLst/>
          </a:prstGeom>
          <a:noFill/>
          <a:ln>
            <a:noFill/>
          </a:ln>
        </p:spPr>
      </p:pic>
      <p:sp>
        <p:nvSpPr>
          <p:cNvPr id="273" name="Google Shape;273;p39"/>
          <p:cNvSpPr txBox="1"/>
          <p:nvPr/>
        </p:nvSpPr>
        <p:spPr>
          <a:xfrm>
            <a:off x="3828298" y="993155"/>
            <a:ext cx="5185500" cy="267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u="sng">
                <a:solidFill>
                  <a:schemeClr val="dk1"/>
                </a:solidFill>
              </a:rPr>
              <a:t>Quick Recap</a:t>
            </a:r>
            <a:endParaRPr sz="1800" u="sng">
              <a:solidFill>
                <a:schemeClr val="dk1"/>
              </a:solidFill>
            </a:endParaRPr>
          </a:p>
          <a:p>
            <a:pPr indent="0" lvl="0" marL="0" rtl="0" algn="l">
              <a:spcBef>
                <a:spcPts val="0"/>
              </a:spcBef>
              <a:spcAft>
                <a:spcPts val="0"/>
              </a:spcAft>
              <a:buNone/>
            </a:pPr>
            <a:r>
              <a:t/>
            </a:r>
            <a:endParaRPr sz="1800" u="sng">
              <a:solidFill>
                <a:schemeClr val="dk1"/>
              </a:solidFill>
            </a:endParaRPr>
          </a:p>
          <a:p>
            <a:pPr indent="-323850" lvl="0" marL="457200" rtl="0" algn="l">
              <a:spcBef>
                <a:spcPts val="0"/>
              </a:spcBef>
              <a:spcAft>
                <a:spcPts val="0"/>
              </a:spcAft>
              <a:buClr>
                <a:schemeClr val="dk1"/>
              </a:buClr>
              <a:buSzPts val="1500"/>
              <a:buChar char="-"/>
            </a:pPr>
            <a:r>
              <a:rPr lang="en" sz="1500">
                <a:solidFill>
                  <a:schemeClr val="dk1"/>
                </a:solidFill>
              </a:rPr>
              <a:t>Probabilistic forecast allows you to assess the likelihood of an outcome or range of outcomes. </a:t>
            </a:r>
            <a:endParaRPr sz="1500">
              <a:solidFill>
                <a:schemeClr val="dk1"/>
              </a:solidFill>
            </a:endParaRPr>
          </a:p>
          <a:p>
            <a:pPr indent="0" lvl="0" marL="457200" rtl="0" algn="l">
              <a:spcBef>
                <a:spcPts val="0"/>
              </a:spcBef>
              <a:spcAft>
                <a:spcPts val="0"/>
              </a:spcAft>
              <a:buNone/>
            </a:pPr>
            <a:r>
              <a:t/>
            </a:r>
            <a:endParaRPr sz="1500">
              <a:solidFill>
                <a:schemeClr val="dk1"/>
              </a:solidFill>
            </a:endParaRPr>
          </a:p>
          <a:p>
            <a:pPr indent="-323850" lvl="0" marL="457200" rtl="0" algn="l">
              <a:spcBef>
                <a:spcPts val="0"/>
              </a:spcBef>
              <a:spcAft>
                <a:spcPts val="0"/>
              </a:spcAft>
              <a:buClr>
                <a:schemeClr val="dk1"/>
              </a:buClr>
              <a:buSzPts val="1500"/>
              <a:buChar char="-"/>
            </a:pPr>
            <a:r>
              <a:rPr lang="en" sz="1500">
                <a:solidFill>
                  <a:schemeClr val="dk1"/>
                </a:solidFill>
              </a:rPr>
              <a:t>Climatology and ensembles help you quantify the range of outcomes. </a:t>
            </a:r>
            <a:endParaRPr sz="1500">
              <a:solidFill>
                <a:schemeClr val="dk1"/>
              </a:solidFill>
            </a:endParaRPr>
          </a:p>
          <a:p>
            <a:pPr indent="0" lvl="0" marL="457200" rtl="0" algn="l">
              <a:spcBef>
                <a:spcPts val="0"/>
              </a:spcBef>
              <a:spcAft>
                <a:spcPts val="0"/>
              </a:spcAft>
              <a:buNone/>
            </a:pPr>
            <a:r>
              <a:t/>
            </a:r>
            <a:endParaRPr sz="1500">
              <a:solidFill>
                <a:schemeClr val="dk1"/>
              </a:solidFill>
            </a:endParaRPr>
          </a:p>
          <a:p>
            <a:pPr indent="-323850" lvl="0" marL="457200" rtl="0" algn="l">
              <a:spcBef>
                <a:spcPts val="0"/>
              </a:spcBef>
              <a:spcAft>
                <a:spcPts val="0"/>
              </a:spcAft>
              <a:buClr>
                <a:schemeClr val="dk1"/>
              </a:buClr>
              <a:buSzPts val="1500"/>
              <a:buChar char="-"/>
            </a:pPr>
            <a:r>
              <a:rPr lang="en" sz="1500">
                <a:solidFill>
                  <a:schemeClr val="dk1"/>
                </a:solidFill>
              </a:rPr>
              <a:t>A combination of words and numbers can help you clearly convey potential outcomes.</a:t>
            </a:r>
            <a:endParaRPr sz="1500">
              <a:solidFill>
                <a:schemeClr val="dk1"/>
              </a:solidFill>
            </a:endParaRPr>
          </a:p>
          <a:p>
            <a:pPr indent="0" lvl="0" marL="457200" rtl="0" algn="l">
              <a:spcBef>
                <a:spcPts val="0"/>
              </a:spcBef>
              <a:spcAft>
                <a:spcPts val="0"/>
              </a:spcAft>
              <a:buNone/>
            </a:pPr>
            <a:r>
              <a:t/>
            </a:r>
            <a:endParaRPr sz="1500">
              <a:solidFill>
                <a:schemeClr val="dk1"/>
              </a:solidFill>
            </a:endParaRPr>
          </a:p>
          <a:p>
            <a:pPr indent="-323850" lvl="0" marL="457200" rtl="0" algn="l">
              <a:spcBef>
                <a:spcPts val="0"/>
              </a:spcBef>
              <a:spcAft>
                <a:spcPts val="0"/>
              </a:spcAft>
              <a:buClr>
                <a:schemeClr val="dk1"/>
              </a:buClr>
              <a:buSzPts val="1500"/>
              <a:buChar char="-"/>
            </a:pPr>
            <a:r>
              <a:rPr lang="en" sz="1500">
                <a:solidFill>
                  <a:schemeClr val="dk1"/>
                </a:solidFill>
              </a:rPr>
              <a:t>Be aware of ensemble limitations and biases. </a:t>
            </a:r>
            <a:endParaRPr sz="1500">
              <a:solidFill>
                <a:schemeClr val="dk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pic>
        <p:nvPicPr>
          <p:cNvPr id="278" name="Google Shape;278;p40" title="JAN_swody1_TORN.png"/>
          <p:cNvPicPr preferRelativeResize="0"/>
          <p:nvPr/>
        </p:nvPicPr>
        <p:blipFill>
          <a:blip r:embed="rId3">
            <a:alphaModFix/>
          </a:blip>
          <a:stretch>
            <a:fillRect/>
          </a:stretch>
        </p:blipFill>
        <p:spPr>
          <a:xfrm>
            <a:off x="0" y="578675"/>
            <a:ext cx="3336201" cy="2502151"/>
          </a:xfrm>
          <a:prstGeom prst="rect">
            <a:avLst/>
          </a:prstGeom>
          <a:noFill/>
          <a:ln>
            <a:noFill/>
          </a:ln>
        </p:spPr>
      </p:pic>
      <p:pic>
        <p:nvPicPr>
          <p:cNvPr id="279" name="Google Shape;279;p40"/>
          <p:cNvPicPr preferRelativeResize="0"/>
          <p:nvPr/>
        </p:nvPicPr>
        <p:blipFill>
          <a:blip r:embed="rId4">
            <a:alphaModFix/>
          </a:blip>
          <a:stretch>
            <a:fillRect/>
          </a:stretch>
        </p:blipFill>
        <p:spPr>
          <a:xfrm>
            <a:off x="2280101" y="545062"/>
            <a:ext cx="3773024" cy="2569375"/>
          </a:xfrm>
          <a:prstGeom prst="rect">
            <a:avLst/>
          </a:prstGeom>
          <a:noFill/>
          <a:ln>
            <a:noFill/>
          </a:ln>
        </p:spPr>
      </p:pic>
      <p:pic>
        <p:nvPicPr>
          <p:cNvPr id="280" name="Google Shape;280;p40"/>
          <p:cNvPicPr preferRelativeResize="0"/>
          <p:nvPr/>
        </p:nvPicPr>
        <p:blipFill>
          <a:blip r:embed="rId5">
            <a:alphaModFix/>
          </a:blip>
          <a:stretch>
            <a:fillRect/>
          </a:stretch>
        </p:blipFill>
        <p:spPr>
          <a:xfrm>
            <a:off x="2589078" y="2917350"/>
            <a:ext cx="3269051" cy="2226149"/>
          </a:xfrm>
          <a:prstGeom prst="rect">
            <a:avLst/>
          </a:prstGeom>
          <a:noFill/>
          <a:ln>
            <a:noFill/>
          </a:ln>
        </p:spPr>
      </p:pic>
      <p:pic>
        <p:nvPicPr>
          <p:cNvPr id="281" name="Google Shape;281;p40"/>
          <p:cNvPicPr preferRelativeResize="0"/>
          <p:nvPr/>
        </p:nvPicPr>
        <p:blipFill>
          <a:blip r:embed="rId6">
            <a:alphaModFix/>
          </a:blip>
          <a:stretch>
            <a:fillRect/>
          </a:stretch>
        </p:blipFill>
        <p:spPr>
          <a:xfrm>
            <a:off x="0" y="3029900"/>
            <a:ext cx="2818126" cy="2113601"/>
          </a:xfrm>
          <a:prstGeom prst="rect">
            <a:avLst/>
          </a:prstGeom>
          <a:noFill/>
          <a:ln>
            <a:noFill/>
          </a:ln>
        </p:spPr>
      </p:pic>
      <p:pic>
        <p:nvPicPr>
          <p:cNvPr id="282" name="Google Shape;282;p40"/>
          <p:cNvPicPr preferRelativeResize="0"/>
          <p:nvPr/>
        </p:nvPicPr>
        <p:blipFill>
          <a:blip r:embed="rId7">
            <a:alphaModFix/>
          </a:blip>
          <a:stretch>
            <a:fillRect/>
          </a:stretch>
        </p:blipFill>
        <p:spPr>
          <a:xfrm>
            <a:off x="5803957" y="892723"/>
            <a:ext cx="3336194" cy="4312251"/>
          </a:xfrm>
          <a:prstGeom prst="rect">
            <a:avLst/>
          </a:prstGeom>
          <a:noFill/>
          <a:ln>
            <a:noFill/>
          </a:ln>
        </p:spPr>
      </p:pic>
      <p:sp>
        <p:nvSpPr>
          <p:cNvPr id="283" name="Google Shape;283;p40"/>
          <p:cNvSpPr/>
          <p:nvPr/>
        </p:nvSpPr>
        <p:spPr>
          <a:xfrm>
            <a:off x="2053925" y="216450"/>
            <a:ext cx="3645600" cy="1493100"/>
          </a:xfrm>
          <a:prstGeom prst="wedgeRoundRectCallout">
            <a:avLst>
              <a:gd fmla="val 68714" name="adj1"/>
              <a:gd fmla="val 54392"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40"/>
          <p:cNvSpPr txBox="1"/>
          <p:nvPr/>
        </p:nvSpPr>
        <p:spPr>
          <a:xfrm>
            <a:off x="2053925" y="222900"/>
            <a:ext cx="3645600" cy="149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700"/>
              <a:t>There are so many graphics </a:t>
            </a:r>
            <a:endParaRPr sz="1700"/>
          </a:p>
          <a:p>
            <a:pPr indent="0" lvl="0" marL="0" rtl="0" algn="ctr">
              <a:spcBef>
                <a:spcPts val="0"/>
              </a:spcBef>
              <a:spcAft>
                <a:spcPts val="0"/>
              </a:spcAft>
              <a:buNone/>
            </a:pPr>
            <a:r>
              <a:rPr lang="en" sz="1700"/>
              <a:t>these days…</a:t>
            </a:r>
            <a:endParaRPr sz="1700"/>
          </a:p>
          <a:p>
            <a:pPr indent="0" lvl="0" marL="0" rtl="0" algn="ctr">
              <a:spcBef>
                <a:spcPts val="0"/>
              </a:spcBef>
              <a:spcAft>
                <a:spcPts val="0"/>
              </a:spcAft>
              <a:buNone/>
            </a:pPr>
            <a:r>
              <a:t/>
            </a:r>
            <a:endParaRPr sz="1700"/>
          </a:p>
          <a:p>
            <a:pPr indent="0" lvl="0" marL="0" rtl="0" algn="ctr">
              <a:spcBef>
                <a:spcPts val="0"/>
              </a:spcBef>
              <a:spcAft>
                <a:spcPts val="0"/>
              </a:spcAft>
              <a:buNone/>
            </a:pPr>
            <a:r>
              <a:rPr lang="en" sz="1700"/>
              <a:t>Why do we still bother with forecast discussions?</a:t>
            </a:r>
            <a:endParaRPr sz="17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282"/>
                                        </p:tgtEl>
                                        <p:attrNameLst>
                                          <p:attrName>style.visibility</p:attrName>
                                        </p:attrNameLst>
                                      </p:cBhvr>
                                      <p:to>
                                        <p:strVal val="visible"/>
                                      </p:to>
                                    </p:set>
                                    <p:anim calcmode="lin" valueType="num">
                                      <p:cBhvr additive="base">
                                        <p:cTn dur="1000"/>
                                        <p:tgtEl>
                                          <p:spTgt spid="282"/>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284"/>
                                        </p:tgtEl>
                                        <p:attrNameLst>
                                          <p:attrName>style.visibility</p:attrName>
                                        </p:attrNameLst>
                                      </p:cBhvr>
                                      <p:to>
                                        <p:strVal val="visible"/>
                                      </p:to>
                                    </p:set>
                                    <p:animEffect filter="fade" transition="in">
                                      <p:cBhvr>
                                        <p:cTn dur="1300"/>
                                        <p:tgtEl>
                                          <p:spTgt spid="284"/>
                                        </p:tgtEl>
                                      </p:cBhvr>
                                    </p:animEffect>
                                  </p:childTnLst>
                                </p:cTn>
                              </p:par>
                              <p:par>
                                <p:cTn fill="hold" nodeType="withEffect" presetClass="entr" presetID="10" presetSubtype="0">
                                  <p:stCondLst>
                                    <p:cond delay="0"/>
                                  </p:stCondLst>
                                  <p:childTnLst>
                                    <p:set>
                                      <p:cBhvr>
                                        <p:cTn dur="1" fill="hold">
                                          <p:stCondLst>
                                            <p:cond delay="0"/>
                                          </p:stCondLst>
                                        </p:cTn>
                                        <p:tgtEl>
                                          <p:spTgt spid="283"/>
                                        </p:tgtEl>
                                        <p:attrNameLst>
                                          <p:attrName>style.visibility</p:attrName>
                                        </p:attrNameLst>
                                      </p:cBhvr>
                                      <p:to>
                                        <p:strVal val="visible"/>
                                      </p:to>
                                    </p:set>
                                    <p:animEffect filter="fade" transition="in">
                                      <p:cBhvr>
                                        <p:cTn dur="1300"/>
                                        <p:tgtEl>
                                          <p:spTgt spid="2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41"/>
          <p:cNvSpPr txBox="1"/>
          <p:nvPr/>
        </p:nvSpPr>
        <p:spPr>
          <a:xfrm>
            <a:off x="0" y="155875"/>
            <a:ext cx="91440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a:solidFill>
                  <a:schemeClr val="dk1"/>
                </a:solidFill>
                <a:latin typeface="Calibri"/>
                <a:ea typeface="Calibri"/>
                <a:cs typeface="Calibri"/>
                <a:sym typeface="Calibri"/>
              </a:rPr>
              <a:t>Graphics are great, but they can’t convey all of the forecast information</a:t>
            </a:r>
            <a:endParaRPr b="1" sz="23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pic>
        <p:nvPicPr>
          <p:cNvPr id="290" name="Google Shape;290;p41"/>
          <p:cNvPicPr preferRelativeResize="0"/>
          <p:nvPr/>
        </p:nvPicPr>
        <p:blipFill>
          <a:blip r:embed="rId3">
            <a:alphaModFix/>
          </a:blip>
          <a:stretch>
            <a:fillRect/>
          </a:stretch>
        </p:blipFill>
        <p:spPr>
          <a:xfrm>
            <a:off x="2768975" y="1211850"/>
            <a:ext cx="6164372" cy="3470475"/>
          </a:xfrm>
          <a:prstGeom prst="rect">
            <a:avLst/>
          </a:prstGeom>
          <a:noFill/>
          <a:ln>
            <a:noFill/>
          </a:ln>
        </p:spPr>
      </p:pic>
      <p:sp>
        <p:nvSpPr>
          <p:cNvPr id="291" name="Google Shape;291;p41"/>
          <p:cNvSpPr txBox="1"/>
          <p:nvPr/>
        </p:nvSpPr>
        <p:spPr>
          <a:xfrm>
            <a:off x="30950" y="1593325"/>
            <a:ext cx="2232300" cy="2986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All of this text is needed to just explain the SPC Convective Outlook Graphic.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We can’t expect the public to know these details or the nuance of each forecast.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This nuance is best conveyed via the forecast discussion.</a:t>
            </a:r>
            <a:endParaRPr/>
          </a:p>
        </p:txBody>
      </p:sp>
      <p:cxnSp>
        <p:nvCxnSpPr>
          <p:cNvPr id="292" name="Google Shape;292;p41"/>
          <p:cNvCxnSpPr/>
          <p:nvPr/>
        </p:nvCxnSpPr>
        <p:spPr>
          <a:xfrm>
            <a:off x="2150225" y="2018725"/>
            <a:ext cx="456300" cy="301800"/>
          </a:xfrm>
          <a:prstGeom prst="straightConnector1">
            <a:avLst/>
          </a:prstGeom>
          <a:noFill/>
          <a:ln cap="flat" cmpd="sng" w="38100">
            <a:solidFill>
              <a:schemeClr val="dk1"/>
            </a:solidFill>
            <a:prstDash val="solid"/>
            <a:round/>
            <a:headEnd len="med" w="med" type="none"/>
            <a:tailEnd len="med" w="med" type="triangle"/>
          </a:ln>
        </p:spPr>
      </p:cxn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42"/>
          <p:cNvSpPr/>
          <p:nvPr/>
        </p:nvSpPr>
        <p:spPr>
          <a:xfrm>
            <a:off x="399250" y="909775"/>
            <a:ext cx="8253600" cy="1293000"/>
          </a:xfrm>
          <a:prstGeom prst="rect">
            <a:avLst/>
          </a:prstGeom>
          <a:no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900" u="none" cap="none" strike="noStrike">
              <a:solidFill>
                <a:srgbClr val="000000"/>
              </a:solidFill>
              <a:latin typeface="Arial"/>
              <a:ea typeface="Arial"/>
              <a:cs typeface="Arial"/>
              <a:sym typeface="Arial"/>
            </a:endParaRPr>
          </a:p>
        </p:txBody>
      </p:sp>
      <p:sp>
        <p:nvSpPr>
          <p:cNvPr id="298" name="Google Shape;298;p42"/>
          <p:cNvSpPr/>
          <p:nvPr/>
        </p:nvSpPr>
        <p:spPr>
          <a:xfrm>
            <a:off x="399250" y="2261888"/>
            <a:ext cx="8253600" cy="692100"/>
          </a:xfrm>
          <a:prstGeom prst="rect">
            <a:avLst/>
          </a:prstGeom>
          <a:no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p42"/>
          <p:cNvSpPr/>
          <p:nvPr/>
        </p:nvSpPr>
        <p:spPr>
          <a:xfrm>
            <a:off x="399250" y="3000788"/>
            <a:ext cx="8253600" cy="785100"/>
          </a:xfrm>
          <a:prstGeom prst="rect">
            <a:avLst/>
          </a:prstGeom>
          <a:no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 name="Google Shape;300;p42"/>
          <p:cNvSpPr/>
          <p:nvPr/>
        </p:nvSpPr>
        <p:spPr>
          <a:xfrm>
            <a:off x="399250" y="3869001"/>
            <a:ext cx="8253600" cy="1108200"/>
          </a:xfrm>
          <a:prstGeom prst="rect">
            <a:avLst/>
          </a:prstGeom>
          <a:no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p42"/>
          <p:cNvSpPr txBox="1"/>
          <p:nvPr>
            <p:ph type="ctrTitle"/>
          </p:nvPr>
        </p:nvSpPr>
        <p:spPr>
          <a:xfrm>
            <a:off x="0" y="-198769"/>
            <a:ext cx="9144000" cy="1102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lang="en" sz="4000" u="sng"/>
              <a:t>Anatomy</a:t>
            </a:r>
            <a:r>
              <a:rPr lang="en" sz="4000" u="sng"/>
              <a:t> of a Forecast Discussion</a:t>
            </a:r>
            <a:endParaRPr sz="2400"/>
          </a:p>
        </p:txBody>
      </p:sp>
      <p:sp>
        <p:nvSpPr>
          <p:cNvPr id="302" name="Google Shape;302;p42"/>
          <p:cNvSpPr txBox="1"/>
          <p:nvPr/>
        </p:nvSpPr>
        <p:spPr>
          <a:xfrm>
            <a:off x="294750" y="1365563"/>
            <a:ext cx="36120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000000"/>
                </a:solidFill>
                <a:highlight>
                  <a:srgbClr val="F4CCCC"/>
                </a:highlight>
                <a:latin typeface="Calibri"/>
                <a:ea typeface="Calibri"/>
                <a:cs typeface="Calibri"/>
                <a:sym typeface="Calibri"/>
              </a:rPr>
              <a:t>Summary/Bottom Line Up Front</a:t>
            </a:r>
            <a:endParaRPr b="1" i="0" sz="1800" u="none" cap="none" strike="noStrike">
              <a:solidFill>
                <a:srgbClr val="000000"/>
              </a:solidFill>
              <a:highlight>
                <a:srgbClr val="F4CCCC"/>
              </a:highlight>
              <a:latin typeface="Calibri"/>
              <a:ea typeface="Calibri"/>
              <a:cs typeface="Calibri"/>
              <a:sym typeface="Calibri"/>
            </a:endParaRPr>
          </a:p>
        </p:txBody>
      </p:sp>
      <p:sp>
        <p:nvSpPr>
          <p:cNvPr id="303" name="Google Shape;303;p42"/>
          <p:cNvSpPr txBox="1"/>
          <p:nvPr/>
        </p:nvSpPr>
        <p:spPr>
          <a:xfrm>
            <a:off x="294750" y="2395913"/>
            <a:ext cx="36120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000000"/>
                </a:solidFill>
                <a:highlight>
                  <a:srgbClr val="9FC5E8"/>
                </a:highlight>
                <a:latin typeface="Calibri"/>
                <a:ea typeface="Calibri"/>
                <a:cs typeface="Calibri"/>
                <a:sym typeface="Calibri"/>
              </a:rPr>
              <a:t>Synopsis/Feature Identification</a:t>
            </a:r>
            <a:endParaRPr b="1" i="0" sz="1800" u="none" cap="none" strike="noStrike">
              <a:solidFill>
                <a:srgbClr val="000000"/>
              </a:solidFill>
              <a:highlight>
                <a:srgbClr val="9FC5E8"/>
              </a:highlight>
              <a:latin typeface="Calibri"/>
              <a:ea typeface="Calibri"/>
              <a:cs typeface="Calibri"/>
              <a:sym typeface="Calibri"/>
            </a:endParaRPr>
          </a:p>
        </p:txBody>
      </p:sp>
      <p:sp>
        <p:nvSpPr>
          <p:cNvPr id="304" name="Google Shape;304;p42"/>
          <p:cNvSpPr txBox="1"/>
          <p:nvPr/>
        </p:nvSpPr>
        <p:spPr>
          <a:xfrm>
            <a:off x="218550" y="3249113"/>
            <a:ext cx="36120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000000"/>
                </a:solidFill>
                <a:highlight>
                  <a:srgbClr val="B6D7A8"/>
                </a:highlight>
                <a:latin typeface="Calibri"/>
                <a:ea typeface="Calibri"/>
                <a:cs typeface="Calibri"/>
                <a:sym typeface="Calibri"/>
              </a:rPr>
              <a:t>Detailed Forecast Information </a:t>
            </a:r>
            <a:endParaRPr b="1" i="0" sz="1800" u="none" cap="none" strike="noStrike">
              <a:solidFill>
                <a:srgbClr val="000000"/>
              </a:solidFill>
              <a:highlight>
                <a:srgbClr val="B6D7A8"/>
              </a:highlight>
              <a:latin typeface="Calibri"/>
              <a:ea typeface="Calibri"/>
              <a:cs typeface="Calibri"/>
              <a:sym typeface="Calibri"/>
            </a:endParaRPr>
          </a:p>
        </p:txBody>
      </p:sp>
      <p:sp>
        <p:nvSpPr>
          <p:cNvPr id="305" name="Google Shape;305;p42"/>
          <p:cNvSpPr txBox="1"/>
          <p:nvPr/>
        </p:nvSpPr>
        <p:spPr>
          <a:xfrm>
            <a:off x="142350" y="4117313"/>
            <a:ext cx="36120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000000"/>
                </a:solidFill>
                <a:highlight>
                  <a:srgbClr val="FFE599"/>
                </a:highlight>
                <a:latin typeface="Calibri"/>
                <a:ea typeface="Calibri"/>
                <a:cs typeface="Calibri"/>
                <a:sym typeface="Calibri"/>
              </a:rPr>
              <a:t>Confidence Communication</a:t>
            </a:r>
            <a:endParaRPr b="1" i="0" sz="1800" u="none" cap="none" strike="noStrike">
              <a:solidFill>
                <a:srgbClr val="000000"/>
              </a:solidFill>
              <a:highlight>
                <a:srgbClr val="FFE599"/>
              </a:highlight>
              <a:latin typeface="Calibri"/>
              <a:ea typeface="Calibri"/>
              <a:cs typeface="Calibri"/>
              <a:sym typeface="Calibri"/>
            </a:endParaRPr>
          </a:p>
        </p:txBody>
      </p:sp>
      <p:sp>
        <p:nvSpPr>
          <p:cNvPr id="306" name="Google Shape;306;p42"/>
          <p:cNvSpPr txBox="1"/>
          <p:nvPr/>
        </p:nvSpPr>
        <p:spPr>
          <a:xfrm>
            <a:off x="3671425" y="903725"/>
            <a:ext cx="4861800" cy="1385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300" u="none" cap="none" strike="noStrike">
                <a:solidFill>
                  <a:srgbClr val="000000"/>
                </a:solidFill>
                <a:latin typeface="Calibri"/>
                <a:ea typeface="Calibri"/>
                <a:cs typeface="Calibri"/>
                <a:sym typeface="Calibri"/>
              </a:rPr>
              <a:t>Summaries the main/most important point of the discussion. Ask yourself “If people take one thing away from my discussion, what is it?”</a:t>
            </a:r>
            <a:endParaRPr b="0" i="0" sz="13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t/>
            </a:r>
            <a:endParaRPr b="0" i="0" sz="13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300" u="none" cap="none" strike="noStrike">
                <a:solidFill>
                  <a:srgbClr val="000000"/>
                </a:solidFill>
                <a:latin typeface="Calibri"/>
                <a:ea typeface="Calibri"/>
                <a:cs typeface="Calibri"/>
                <a:sym typeface="Calibri"/>
              </a:rPr>
              <a:t>Example: “Strong to severe thunderstorms are possible after 3 PM today for central Oklahoma.”</a:t>
            </a:r>
            <a:endParaRPr b="0" i="0" sz="1300" u="none" cap="none" strike="noStrike">
              <a:solidFill>
                <a:srgbClr val="000000"/>
              </a:solidFill>
              <a:latin typeface="Calibri"/>
              <a:ea typeface="Calibri"/>
              <a:cs typeface="Calibri"/>
              <a:sym typeface="Calibri"/>
            </a:endParaRPr>
          </a:p>
        </p:txBody>
      </p:sp>
      <p:sp>
        <p:nvSpPr>
          <p:cNvPr id="307" name="Google Shape;307;p42"/>
          <p:cNvSpPr txBox="1"/>
          <p:nvPr/>
        </p:nvSpPr>
        <p:spPr>
          <a:xfrm>
            <a:off x="3933450" y="2208125"/>
            <a:ext cx="4662600" cy="831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Discusses main synoptic features and how they should evolve over the forecast period. Example: “The surface low is forecast to deepen as it moves east into AR.”</a:t>
            </a:r>
            <a:endParaRPr b="0" i="0" sz="1400" u="none" cap="none" strike="noStrike">
              <a:solidFill>
                <a:srgbClr val="000000"/>
              </a:solidFill>
              <a:latin typeface="Calibri"/>
              <a:ea typeface="Calibri"/>
              <a:cs typeface="Calibri"/>
              <a:sym typeface="Calibri"/>
            </a:endParaRPr>
          </a:p>
        </p:txBody>
      </p:sp>
      <p:sp>
        <p:nvSpPr>
          <p:cNvPr id="308" name="Google Shape;308;p42"/>
          <p:cNvSpPr txBox="1"/>
          <p:nvPr/>
        </p:nvSpPr>
        <p:spPr>
          <a:xfrm>
            <a:off x="3830550" y="3000800"/>
            <a:ext cx="4702800" cy="831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Goes into more regional-focused detail regarding the severe weather potential. Discusses how the convective environment should evolve, convective modes, trends, main hazards, etc...</a:t>
            </a:r>
            <a:endParaRPr b="0" i="0" sz="1400" u="none" cap="none" strike="noStrike">
              <a:solidFill>
                <a:srgbClr val="000000"/>
              </a:solidFill>
              <a:latin typeface="Calibri"/>
              <a:ea typeface="Calibri"/>
              <a:cs typeface="Calibri"/>
              <a:sym typeface="Calibri"/>
            </a:endParaRPr>
          </a:p>
        </p:txBody>
      </p:sp>
      <p:sp>
        <p:nvSpPr>
          <p:cNvPr id="309" name="Google Shape;309;p42"/>
          <p:cNvSpPr txBox="1"/>
          <p:nvPr/>
        </p:nvSpPr>
        <p:spPr>
          <a:xfrm>
            <a:off x="3541525" y="3785900"/>
            <a:ext cx="4991700" cy="1293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200" u="none" cap="none" strike="noStrike">
                <a:solidFill>
                  <a:srgbClr val="000000"/>
                </a:solidFill>
                <a:latin typeface="Calibri"/>
                <a:ea typeface="Calibri"/>
                <a:cs typeface="Calibri"/>
                <a:sym typeface="Calibri"/>
              </a:rPr>
              <a:t>Conveys confidence in the forecast outlined above. Should include the most likely scenario as well as best/worst case potential outcomes and conditional risks. </a:t>
            </a:r>
            <a:endParaRPr b="0" i="0" sz="12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200" u="none" cap="none" strike="noStrike">
                <a:solidFill>
                  <a:srgbClr val="000000"/>
                </a:solidFill>
                <a:latin typeface="Calibri"/>
                <a:ea typeface="Calibri"/>
                <a:cs typeface="Calibri"/>
                <a:sym typeface="Calibri"/>
              </a:rPr>
              <a:t>Example: “A severe storm or two is possible </a:t>
            </a:r>
            <a:r>
              <a:rPr b="0" i="1" lang="en" sz="1200" u="none" cap="none" strike="noStrike">
                <a:solidFill>
                  <a:srgbClr val="000000"/>
                </a:solidFill>
                <a:latin typeface="Calibri"/>
                <a:ea typeface="Calibri"/>
                <a:cs typeface="Calibri"/>
                <a:sym typeface="Calibri"/>
              </a:rPr>
              <a:t>if</a:t>
            </a:r>
            <a:r>
              <a:rPr b="0" i="0" lang="en" sz="1200" u="none" cap="none" strike="noStrike">
                <a:solidFill>
                  <a:srgbClr val="000000"/>
                </a:solidFill>
                <a:latin typeface="Calibri"/>
                <a:ea typeface="Calibri"/>
                <a:cs typeface="Calibri"/>
                <a:sym typeface="Calibri"/>
              </a:rPr>
              <a:t> convection can initiate along the dryline before sunset.”</a:t>
            </a:r>
            <a:endParaRPr b="0" i="0" sz="1200" u="none" cap="none" strike="noStrike">
              <a:solidFill>
                <a:srgbClr val="00000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6"/>
          <p:cNvSpPr txBox="1"/>
          <p:nvPr>
            <p:ph type="ctrTitle"/>
          </p:nvPr>
        </p:nvSpPr>
        <p:spPr>
          <a:xfrm>
            <a:off x="0" y="74956"/>
            <a:ext cx="9144000" cy="1102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lang="en" sz="3500" u="sng"/>
              <a:t>Probabilistic Forecasting</a:t>
            </a:r>
            <a:endParaRPr sz="1900"/>
          </a:p>
        </p:txBody>
      </p:sp>
      <p:sp>
        <p:nvSpPr>
          <p:cNvPr id="81" name="Google Shape;81;p16"/>
          <p:cNvSpPr txBox="1"/>
          <p:nvPr/>
        </p:nvSpPr>
        <p:spPr>
          <a:xfrm>
            <a:off x="4803800" y="1177450"/>
            <a:ext cx="4164900" cy="113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1"/>
                </a:solidFill>
              </a:rPr>
              <a:t>How do we think probabilistically?</a:t>
            </a:r>
            <a:endParaRPr b="1" sz="1800">
              <a:solidFill>
                <a:schemeClr val="dk1"/>
              </a:solidFill>
            </a:endParaRPr>
          </a:p>
          <a:p>
            <a:pPr indent="0" lvl="0" marL="0" rtl="0" algn="ctr">
              <a:spcBef>
                <a:spcPts val="0"/>
              </a:spcBef>
              <a:spcAft>
                <a:spcPts val="0"/>
              </a:spcAft>
              <a:buNone/>
            </a:pPr>
            <a:r>
              <a:t/>
            </a:r>
            <a:endParaRPr sz="1800" u="sng">
              <a:solidFill>
                <a:schemeClr val="dk1"/>
              </a:solidFill>
            </a:endParaRPr>
          </a:p>
          <a:p>
            <a:pPr indent="0" lvl="0" marL="0" rtl="0" algn="ctr">
              <a:spcBef>
                <a:spcPts val="0"/>
              </a:spcBef>
              <a:spcAft>
                <a:spcPts val="0"/>
              </a:spcAft>
              <a:buNone/>
            </a:pPr>
            <a:r>
              <a:rPr lang="en" sz="1800">
                <a:solidFill>
                  <a:schemeClr val="dk1"/>
                </a:solidFill>
              </a:rPr>
              <a:t>Consider the Following:</a:t>
            </a:r>
            <a:endParaRPr sz="1800">
              <a:solidFill>
                <a:schemeClr val="dk1"/>
              </a:solidFill>
            </a:endParaRPr>
          </a:p>
          <a:p>
            <a:pPr indent="0" lvl="0" marL="0" rtl="0" algn="ctr">
              <a:spcBef>
                <a:spcPts val="0"/>
              </a:spcBef>
              <a:spcAft>
                <a:spcPts val="0"/>
              </a:spcAft>
              <a:buNone/>
            </a:pPr>
            <a:r>
              <a:t/>
            </a:r>
            <a:endParaRPr sz="1800" u="sng">
              <a:solidFill>
                <a:schemeClr val="dk1"/>
              </a:solidFill>
            </a:endParaRPr>
          </a:p>
          <a:p>
            <a:pPr indent="0" lvl="0" marL="0" rtl="0" algn="ctr">
              <a:spcBef>
                <a:spcPts val="0"/>
              </a:spcBef>
              <a:spcAft>
                <a:spcPts val="0"/>
              </a:spcAft>
              <a:buNone/>
            </a:pPr>
            <a:r>
              <a:rPr lang="en" sz="1800">
                <a:solidFill>
                  <a:schemeClr val="dk1"/>
                </a:solidFill>
              </a:rPr>
              <a:t>Can you predict the outcome of when you roll a die?</a:t>
            </a:r>
            <a:endParaRPr sz="1800">
              <a:solidFill>
                <a:schemeClr val="dk1"/>
              </a:solidFill>
            </a:endParaRPr>
          </a:p>
          <a:p>
            <a:pPr indent="0" lvl="0" marL="0" rtl="0" algn="ctr">
              <a:spcBef>
                <a:spcPts val="0"/>
              </a:spcBef>
              <a:spcAft>
                <a:spcPts val="0"/>
              </a:spcAft>
              <a:buNone/>
            </a:pPr>
            <a:r>
              <a:t/>
            </a:r>
            <a:endParaRPr sz="1800">
              <a:solidFill>
                <a:schemeClr val="dk1"/>
              </a:solidFill>
            </a:endParaRPr>
          </a:p>
          <a:p>
            <a:pPr indent="0" lvl="0" marL="0" rtl="0" algn="ctr">
              <a:spcBef>
                <a:spcPts val="0"/>
              </a:spcBef>
              <a:spcAft>
                <a:spcPts val="0"/>
              </a:spcAft>
              <a:buNone/>
            </a:pPr>
            <a:r>
              <a:rPr lang="en" sz="1800" u="sng">
                <a:solidFill>
                  <a:schemeClr val="dk1"/>
                </a:solidFill>
              </a:rPr>
              <a:t>Theoretically:</a:t>
            </a:r>
            <a:r>
              <a:rPr lang="en" sz="1800">
                <a:solidFill>
                  <a:schemeClr val="dk1"/>
                </a:solidFill>
              </a:rPr>
              <a:t> Yes - *if* you know all of the initial conditions precisely </a:t>
            </a:r>
            <a:endParaRPr sz="1800">
              <a:solidFill>
                <a:schemeClr val="dk1"/>
              </a:solidFill>
            </a:endParaRPr>
          </a:p>
          <a:p>
            <a:pPr indent="0" lvl="0" marL="0" rtl="0" algn="ctr">
              <a:spcBef>
                <a:spcPts val="0"/>
              </a:spcBef>
              <a:spcAft>
                <a:spcPts val="0"/>
              </a:spcAft>
              <a:buNone/>
            </a:pPr>
            <a:r>
              <a:rPr lang="en" sz="1800">
                <a:solidFill>
                  <a:schemeClr val="dk1"/>
                </a:solidFill>
              </a:rPr>
              <a:t>(nearly impossible)</a:t>
            </a:r>
            <a:endParaRPr sz="1800">
              <a:solidFill>
                <a:schemeClr val="dk1"/>
              </a:solidFill>
            </a:endParaRPr>
          </a:p>
          <a:p>
            <a:pPr indent="0" lvl="0" marL="0" rtl="0" algn="ctr">
              <a:spcBef>
                <a:spcPts val="0"/>
              </a:spcBef>
              <a:spcAft>
                <a:spcPts val="0"/>
              </a:spcAft>
              <a:buNone/>
            </a:pPr>
            <a:r>
              <a:t/>
            </a:r>
            <a:endParaRPr sz="1800">
              <a:solidFill>
                <a:schemeClr val="dk1"/>
              </a:solidFill>
            </a:endParaRPr>
          </a:p>
          <a:p>
            <a:pPr indent="0" lvl="0" marL="0" rtl="0" algn="ctr">
              <a:spcBef>
                <a:spcPts val="0"/>
              </a:spcBef>
              <a:spcAft>
                <a:spcPts val="0"/>
              </a:spcAft>
              <a:buNone/>
            </a:pPr>
            <a:r>
              <a:rPr lang="en" sz="1800" u="sng">
                <a:solidFill>
                  <a:schemeClr val="dk1"/>
                </a:solidFill>
              </a:rPr>
              <a:t>In practice</a:t>
            </a:r>
            <a:r>
              <a:rPr lang="en" sz="1800">
                <a:solidFill>
                  <a:schemeClr val="dk1"/>
                </a:solidFill>
              </a:rPr>
              <a:t>: No, we can only describe the outcome in terms of probabilities.</a:t>
            </a:r>
            <a:endParaRPr sz="1800">
              <a:solidFill>
                <a:schemeClr val="dk1"/>
              </a:solidFill>
            </a:endParaRPr>
          </a:p>
          <a:p>
            <a:pPr indent="0" lvl="0" marL="0" rtl="0" algn="ctr">
              <a:spcBef>
                <a:spcPts val="0"/>
              </a:spcBef>
              <a:spcAft>
                <a:spcPts val="0"/>
              </a:spcAft>
              <a:buNone/>
            </a:pPr>
            <a:r>
              <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457200" rtl="0" algn="ctr">
              <a:spcBef>
                <a:spcPts val="0"/>
              </a:spcBef>
              <a:spcAft>
                <a:spcPts val="0"/>
              </a:spcAft>
              <a:buNone/>
            </a:pPr>
            <a:r>
              <a:t/>
            </a:r>
            <a:endParaRPr b="1" sz="1800">
              <a:solidFill>
                <a:schemeClr val="dk1"/>
              </a:solidFill>
            </a:endParaRPr>
          </a:p>
        </p:txBody>
      </p:sp>
      <p:pic>
        <p:nvPicPr>
          <p:cNvPr id="82" name="Google Shape;82;p16" title="61PeyHdduNL.jpg"/>
          <p:cNvPicPr preferRelativeResize="0"/>
          <p:nvPr/>
        </p:nvPicPr>
        <p:blipFill>
          <a:blip r:embed="rId3">
            <a:alphaModFix/>
          </a:blip>
          <a:stretch>
            <a:fillRect/>
          </a:stretch>
        </p:blipFill>
        <p:spPr>
          <a:xfrm>
            <a:off x="273100" y="1019275"/>
            <a:ext cx="4164799" cy="397044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43"/>
          <p:cNvSpPr/>
          <p:nvPr/>
        </p:nvSpPr>
        <p:spPr>
          <a:xfrm>
            <a:off x="399250" y="909775"/>
            <a:ext cx="8253600" cy="1293000"/>
          </a:xfrm>
          <a:prstGeom prst="rect">
            <a:avLst/>
          </a:prstGeom>
          <a:no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900" u="none" cap="none" strike="noStrike">
              <a:solidFill>
                <a:srgbClr val="000000"/>
              </a:solidFill>
              <a:latin typeface="Arial"/>
              <a:ea typeface="Arial"/>
              <a:cs typeface="Arial"/>
              <a:sym typeface="Arial"/>
            </a:endParaRPr>
          </a:p>
        </p:txBody>
      </p:sp>
      <p:sp>
        <p:nvSpPr>
          <p:cNvPr id="315" name="Google Shape;315;p43"/>
          <p:cNvSpPr/>
          <p:nvPr/>
        </p:nvSpPr>
        <p:spPr>
          <a:xfrm>
            <a:off x="399250" y="2261888"/>
            <a:ext cx="8253600" cy="692100"/>
          </a:xfrm>
          <a:prstGeom prst="rect">
            <a:avLst/>
          </a:prstGeom>
          <a:no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p43"/>
          <p:cNvSpPr/>
          <p:nvPr/>
        </p:nvSpPr>
        <p:spPr>
          <a:xfrm>
            <a:off x="399250" y="3000788"/>
            <a:ext cx="8253600" cy="785100"/>
          </a:xfrm>
          <a:prstGeom prst="rect">
            <a:avLst/>
          </a:prstGeom>
          <a:no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p43"/>
          <p:cNvSpPr/>
          <p:nvPr/>
        </p:nvSpPr>
        <p:spPr>
          <a:xfrm>
            <a:off x="399250" y="3869001"/>
            <a:ext cx="8253600" cy="1108200"/>
          </a:xfrm>
          <a:prstGeom prst="rect">
            <a:avLst/>
          </a:prstGeom>
          <a:no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p43"/>
          <p:cNvSpPr txBox="1"/>
          <p:nvPr>
            <p:ph type="ctrTitle"/>
          </p:nvPr>
        </p:nvSpPr>
        <p:spPr>
          <a:xfrm>
            <a:off x="0" y="-198769"/>
            <a:ext cx="9144000" cy="1102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lang="en" sz="4000" u="sng"/>
              <a:t>Anatomy of a Forecast Discussion</a:t>
            </a:r>
            <a:endParaRPr sz="2400"/>
          </a:p>
        </p:txBody>
      </p:sp>
      <p:sp>
        <p:nvSpPr>
          <p:cNvPr id="319" name="Google Shape;319;p43"/>
          <p:cNvSpPr txBox="1"/>
          <p:nvPr/>
        </p:nvSpPr>
        <p:spPr>
          <a:xfrm>
            <a:off x="294750" y="1365563"/>
            <a:ext cx="36120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000000"/>
                </a:solidFill>
                <a:highlight>
                  <a:srgbClr val="F4CCCC"/>
                </a:highlight>
                <a:latin typeface="Calibri"/>
                <a:ea typeface="Calibri"/>
                <a:cs typeface="Calibri"/>
                <a:sym typeface="Calibri"/>
              </a:rPr>
              <a:t>Summary/Bottom Line Up Front</a:t>
            </a:r>
            <a:endParaRPr b="1" i="0" sz="1800" u="none" cap="none" strike="noStrike">
              <a:solidFill>
                <a:srgbClr val="000000"/>
              </a:solidFill>
              <a:highlight>
                <a:srgbClr val="F4CCCC"/>
              </a:highlight>
              <a:latin typeface="Calibri"/>
              <a:ea typeface="Calibri"/>
              <a:cs typeface="Calibri"/>
              <a:sym typeface="Calibri"/>
            </a:endParaRPr>
          </a:p>
        </p:txBody>
      </p:sp>
      <p:sp>
        <p:nvSpPr>
          <p:cNvPr id="320" name="Google Shape;320;p43"/>
          <p:cNvSpPr txBox="1"/>
          <p:nvPr/>
        </p:nvSpPr>
        <p:spPr>
          <a:xfrm>
            <a:off x="294750" y="2395913"/>
            <a:ext cx="36120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000000"/>
                </a:solidFill>
                <a:highlight>
                  <a:srgbClr val="9FC5E8"/>
                </a:highlight>
                <a:latin typeface="Calibri"/>
                <a:ea typeface="Calibri"/>
                <a:cs typeface="Calibri"/>
                <a:sym typeface="Calibri"/>
              </a:rPr>
              <a:t>Synopsis/Feature Identification</a:t>
            </a:r>
            <a:endParaRPr b="1" i="0" sz="1800" u="none" cap="none" strike="noStrike">
              <a:solidFill>
                <a:srgbClr val="000000"/>
              </a:solidFill>
              <a:highlight>
                <a:srgbClr val="9FC5E8"/>
              </a:highlight>
              <a:latin typeface="Calibri"/>
              <a:ea typeface="Calibri"/>
              <a:cs typeface="Calibri"/>
              <a:sym typeface="Calibri"/>
            </a:endParaRPr>
          </a:p>
        </p:txBody>
      </p:sp>
      <p:sp>
        <p:nvSpPr>
          <p:cNvPr id="321" name="Google Shape;321;p43"/>
          <p:cNvSpPr txBox="1"/>
          <p:nvPr/>
        </p:nvSpPr>
        <p:spPr>
          <a:xfrm>
            <a:off x="218550" y="3249113"/>
            <a:ext cx="36120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000000"/>
                </a:solidFill>
                <a:highlight>
                  <a:srgbClr val="B6D7A8"/>
                </a:highlight>
                <a:latin typeface="Calibri"/>
                <a:ea typeface="Calibri"/>
                <a:cs typeface="Calibri"/>
                <a:sym typeface="Calibri"/>
              </a:rPr>
              <a:t>Detailed Forecast Information </a:t>
            </a:r>
            <a:endParaRPr b="1" i="0" sz="1800" u="none" cap="none" strike="noStrike">
              <a:solidFill>
                <a:srgbClr val="000000"/>
              </a:solidFill>
              <a:highlight>
                <a:srgbClr val="B6D7A8"/>
              </a:highlight>
              <a:latin typeface="Calibri"/>
              <a:ea typeface="Calibri"/>
              <a:cs typeface="Calibri"/>
              <a:sym typeface="Calibri"/>
            </a:endParaRPr>
          </a:p>
        </p:txBody>
      </p:sp>
      <p:sp>
        <p:nvSpPr>
          <p:cNvPr id="322" name="Google Shape;322;p43"/>
          <p:cNvSpPr txBox="1"/>
          <p:nvPr/>
        </p:nvSpPr>
        <p:spPr>
          <a:xfrm>
            <a:off x="142350" y="4117313"/>
            <a:ext cx="36120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000000"/>
                </a:solidFill>
                <a:highlight>
                  <a:srgbClr val="FFE599"/>
                </a:highlight>
                <a:latin typeface="Calibri"/>
                <a:ea typeface="Calibri"/>
                <a:cs typeface="Calibri"/>
                <a:sym typeface="Calibri"/>
              </a:rPr>
              <a:t>Confidence Communication</a:t>
            </a:r>
            <a:endParaRPr b="1" i="0" sz="1800" u="none" cap="none" strike="noStrike">
              <a:solidFill>
                <a:srgbClr val="000000"/>
              </a:solidFill>
              <a:highlight>
                <a:srgbClr val="FFE599"/>
              </a:highlight>
              <a:latin typeface="Calibri"/>
              <a:ea typeface="Calibri"/>
              <a:cs typeface="Calibri"/>
              <a:sym typeface="Calibri"/>
            </a:endParaRPr>
          </a:p>
        </p:txBody>
      </p:sp>
      <p:sp>
        <p:nvSpPr>
          <p:cNvPr id="323" name="Google Shape;323;p43"/>
          <p:cNvSpPr txBox="1"/>
          <p:nvPr/>
        </p:nvSpPr>
        <p:spPr>
          <a:xfrm>
            <a:off x="3671425" y="903725"/>
            <a:ext cx="4861800" cy="1385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300" u="none" cap="none" strike="noStrike">
                <a:solidFill>
                  <a:srgbClr val="000000"/>
                </a:solidFill>
                <a:latin typeface="Calibri"/>
                <a:ea typeface="Calibri"/>
                <a:cs typeface="Calibri"/>
                <a:sym typeface="Calibri"/>
              </a:rPr>
              <a:t>Summaries the main/most important point of the discussion. Ask yourself “If people take one thing away from my discussion, what is it?”</a:t>
            </a:r>
            <a:endParaRPr b="0" i="0" sz="13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t/>
            </a:r>
            <a:endParaRPr b="0" i="0" sz="13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300" u="none" cap="none" strike="noStrike">
                <a:solidFill>
                  <a:srgbClr val="000000"/>
                </a:solidFill>
                <a:latin typeface="Calibri"/>
                <a:ea typeface="Calibri"/>
                <a:cs typeface="Calibri"/>
                <a:sym typeface="Calibri"/>
              </a:rPr>
              <a:t>Example: “Strong to severe thunderstorms are possible after 3 PM today for central Oklahoma.”</a:t>
            </a:r>
            <a:endParaRPr b="0" i="0" sz="1300" u="none" cap="none" strike="noStrike">
              <a:solidFill>
                <a:srgbClr val="000000"/>
              </a:solidFill>
              <a:latin typeface="Calibri"/>
              <a:ea typeface="Calibri"/>
              <a:cs typeface="Calibri"/>
              <a:sym typeface="Calibri"/>
            </a:endParaRPr>
          </a:p>
        </p:txBody>
      </p:sp>
      <p:sp>
        <p:nvSpPr>
          <p:cNvPr id="324" name="Google Shape;324;p43"/>
          <p:cNvSpPr txBox="1"/>
          <p:nvPr/>
        </p:nvSpPr>
        <p:spPr>
          <a:xfrm>
            <a:off x="3933450" y="2208125"/>
            <a:ext cx="4662600" cy="831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Discusses main synoptic features and how they should evolve over the forecast period. Example: “The surface low is forecast to deepen as it moves east into AR.”</a:t>
            </a:r>
            <a:endParaRPr b="0" i="0" sz="1400" u="none" cap="none" strike="noStrike">
              <a:solidFill>
                <a:srgbClr val="000000"/>
              </a:solidFill>
              <a:latin typeface="Calibri"/>
              <a:ea typeface="Calibri"/>
              <a:cs typeface="Calibri"/>
              <a:sym typeface="Calibri"/>
            </a:endParaRPr>
          </a:p>
        </p:txBody>
      </p:sp>
      <p:sp>
        <p:nvSpPr>
          <p:cNvPr id="325" name="Google Shape;325;p43"/>
          <p:cNvSpPr txBox="1"/>
          <p:nvPr/>
        </p:nvSpPr>
        <p:spPr>
          <a:xfrm>
            <a:off x="3830550" y="3000800"/>
            <a:ext cx="4702800" cy="831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Goes into more regional-focused detail regarding the severe weather potential. Discusses how the convective environment should evolve, convective modes, trends, main hazards, etc...</a:t>
            </a:r>
            <a:endParaRPr b="0" i="0" sz="1400" u="none" cap="none" strike="noStrike">
              <a:solidFill>
                <a:srgbClr val="000000"/>
              </a:solidFill>
              <a:latin typeface="Calibri"/>
              <a:ea typeface="Calibri"/>
              <a:cs typeface="Calibri"/>
              <a:sym typeface="Calibri"/>
            </a:endParaRPr>
          </a:p>
        </p:txBody>
      </p:sp>
      <p:sp>
        <p:nvSpPr>
          <p:cNvPr id="326" name="Google Shape;326;p43"/>
          <p:cNvSpPr txBox="1"/>
          <p:nvPr/>
        </p:nvSpPr>
        <p:spPr>
          <a:xfrm>
            <a:off x="3541525" y="3785900"/>
            <a:ext cx="4991700" cy="1293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200" u="none" cap="none" strike="noStrike">
                <a:solidFill>
                  <a:srgbClr val="000000"/>
                </a:solidFill>
                <a:latin typeface="Calibri"/>
                <a:ea typeface="Calibri"/>
                <a:cs typeface="Calibri"/>
                <a:sym typeface="Calibri"/>
              </a:rPr>
              <a:t>Conveys confidence in the forecast outlined above. Should include the most likely scenario as well as best/worst case potential outcomes and conditional risks. </a:t>
            </a:r>
            <a:endParaRPr b="0" i="0" sz="12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200" u="none" cap="none" strike="noStrike">
                <a:solidFill>
                  <a:srgbClr val="000000"/>
                </a:solidFill>
                <a:latin typeface="Calibri"/>
                <a:ea typeface="Calibri"/>
                <a:cs typeface="Calibri"/>
                <a:sym typeface="Calibri"/>
              </a:rPr>
              <a:t>Example: “A severe storm or two is possible </a:t>
            </a:r>
            <a:r>
              <a:rPr b="0" i="1" lang="en" sz="1200" u="none" cap="none" strike="noStrike">
                <a:solidFill>
                  <a:srgbClr val="000000"/>
                </a:solidFill>
                <a:latin typeface="Calibri"/>
                <a:ea typeface="Calibri"/>
                <a:cs typeface="Calibri"/>
                <a:sym typeface="Calibri"/>
              </a:rPr>
              <a:t>if</a:t>
            </a:r>
            <a:r>
              <a:rPr b="0" i="0" lang="en" sz="1200" u="none" cap="none" strike="noStrike">
                <a:solidFill>
                  <a:srgbClr val="000000"/>
                </a:solidFill>
                <a:latin typeface="Calibri"/>
                <a:ea typeface="Calibri"/>
                <a:cs typeface="Calibri"/>
                <a:sym typeface="Calibri"/>
              </a:rPr>
              <a:t> convection can initiate along the dryline before sunset.”</a:t>
            </a:r>
            <a:endParaRPr b="0" i="0" sz="1200" u="none" cap="none" strike="noStrike">
              <a:solidFill>
                <a:srgbClr val="000000"/>
              </a:solidFill>
              <a:latin typeface="Calibri"/>
              <a:ea typeface="Calibri"/>
              <a:cs typeface="Calibri"/>
              <a:sym typeface="Calibri"/>
            </a:endParaRPr>
          </a:p>
        </p:txBody>
      </p:sp>
      <p:sp>
        <p:nvSpPr>
          <p:cNvPr id="327" name="Google Shape;327;p43"/>
          <p:cNvSpPr txBox="1"/>
          <p:nvPr/>
        </p:nvSpPr>
        <p:spPr>
          <a:xfrm>
            <a:off x="3644125" y="664200"/>
            <a:ext cx="5066100" cy="4402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500">
              <a:solidFill>
                <a:schemeClr val="dk1"/>
              </a:solidFill>
            </a:endParaRPr>
          </a:p>
          <a:p>
            <a:pPr indent="0" lvl="0" marL="0" rtl="0" algn="l">
              <a:spcBef>
                <a:spcPts val="0"/>
              </a:spcBef>
              <a:spcAft>
                <a:spcPts val="0"/>
              </a:spcAft>
              <a:buNone/>
            </a:pPr>
            <a:r>
              <a:rPr lang="en" sz="500">
                <a:solidFill>
                  <a:schemeClr val="dk1"/>
                </a:solidFill>
                <a:highlight>
                  <a:srgbClr val="EA9999"/>
                </a:highlight>
              </a:rPr>
              <a:t>  ...THERE IS AN ENHANCED RISK OF SEVERE THUNDERSTORMS ACROSS PARTS OF</a:t>
            </a:r>
            <a:endParaRPr sz="500">
              <a:solidFill>
                <a:schemeClr val="dk1"/>
              </a:solidFill>
              <a:highlight>
                <a:srgbClr val="EA9999"/>
              </a:highlight>
            </a:endParaRPr>
          </a:p>
          <a:p>
            <a:pPr indent="0" lvl="0" marL="0" rtl="0" algn="l">
              <a:spcBef>
                <a:spcPts val="0"/>
              </a:spcBef>
              <a:spcAft>
                <a:spcPts val="0"/>
              </a:spcAft>
              <a:buNone/>
            </a:pPr>
            <a:r>
              <a:rPr lang="en" sz="500">
                <a:solidFill>
                  <a:schemeClr val="dk1"/>
                </a:solidFill>
                <a:highlight>
                  <a:srgbClr val="EA9999"/>
                </a:highlight>
              </a:rPr>
              <a:t>   THE MID MISSISSIPPI VALLEY...</a:t>
            </a:r>
            <a:endParaRPr sz="500">
              <a:solidFill>
                <a:schemeClr val="dk1"/>
              </a:solidFill>
              <a:highlight>
                <a:srgbClr val="EA9999"/>
              </a:highlight>
            </a:endParaRPr>
          </a:p>
          <a:p>
            <a:pPr indent="0" lvl="0" marL="0" rtl="0" algn="l">
              <a:spcBef>
                <a:spcPts val="0"/>
              </a:spcBef>
              <a:spcAft>
                <a:spcPts val="0"/>
              </a:spcAft>
              <a:buNone/>
            </a:pPr>
            <a:r>
              <a:t/>
            </a:r>
            <a:endParaRPr sz="500">
              <a:solidFill>
                <a:schemeClr val="dk1"/>
              </a:solidFill>
              <a:highlight>
                <a:srgbClr val="EA9999"/>
              </a:highlight>
            </a:endParaRPr>
          </a:p>
          <a:p>
            <a:pPr indent="0" lvl="0" marL="0" rtl="0" algn="l">
              <a:spcBef>
                <a:spcPts val="0"/>
              </a:spcBef>
              <a:spcAft>
                <a:spcPts val="0"/>
              </a:spcAft>
              <a:buNone/>
            </a:pPr>
            <a:r>
              <a:rPr lang="en" sz="500">
                <a:solidFill>
                  <a:schemeClr val="dk1"/>
                </a:solidFill>
                <a:highlight>
                  <a:srgbClr val="EA9999"/>
                </a:highlight>
              </a:rPr>
              <a:t>   ...SUMMARY...</a:t>
            </a:r>
            <a:endParaRPr sz="500">
              <a:solidFill>
                <a:schemeClr val="dk1"/>
              </a:solidFill>
              <a:highlight>
                <a:srgbClr val="EA9999"/>
              </a:highlight>
            </a:endParaRPr>
          </a:p>
          <a:p>
            <a:pPr indent="0" lvl="0" marL="0" rtl="0" algn="l">
              <a:spcBef>
                <a:spcPts val="0"/>
              </a:spcBef>
              <a:spcAft>
                <a:spcPts val="0"/>
              </a:spcAft>
              <a:buNone/>
            </a:pPr>
            <a:r>
              <a:rPr lang="en" sz="500">
                <a:solidFill>
                  <a:schemeClr val="dk1"/>
                </a:solidFill>
                <a:highlight>
                  <a:srgbClr val="EA9999"/>
                </a:highlight>
              </a:rPr>
              <a:t>   Scattered severe thunderstorms should develop across the Mid</a:t>
            </a:r>
            <a:endParaRPr sz="500">
              <a:solidFill>
                <a:schemeClr val="dk1"/>
              </a:solidFill>
              <a:highlight>
                <a:srgbClr val="EA9999"/>
              </a:highlight>
            </a:endParaRPr>
          </a:p>
          <a:p>
            <a:pPr indent="0" lvl="0" marL="0" rtl="0" algn="l">
              <a:spcBef>
                <a:spcPts val="0"/>
              </a:spcBef>
              <a:spcAft>
                <a:spcPts val="0"/>
              </a:spcAft>
              <a:buNone/>
            </a:pPr>
            <a:r>
              <a:rPr lang="en" sz="500">
                <a:solidFill>
                  <a:schemeClr val="dk1"/>
                </a:solidFill>
                <a:highlight>
                  <a:srgbClr val="EA9999"/>
                </a:highlight>
              </a:rPr>
              <a:t>   Mississippi Valley late Sunday afternoon. Hail, wind, and some</a:t>
            </a:r>
            <a:endParaRPr sz="500">
              <a:solidFill>
                <a:schemeClr val="dk1"/>
              </a:solidFill>
              <a:highlight>
                <a:srgbClr val="EA9999"/>
              </a:highlight>
            </a:endParaRPr>
          </a:p>
          <a:p>
            <a:pPr indent="0" lvl="0" marL="0" rtl="0" algn="l">
              <a:spcBef>
                <a:spcPts val="0"/>
              </a:spcBef>
              <a:spcAft>
                <a:spcPts val="0"/>
              </a:spcAft>
              <a:buNone/>
            </a:pPr>
            <a:r>
              <a:rPr lang="en" sz="500">
                <a:solidFill>
                  <a:schemeClr val="dk1"/>
                </a:solidFill>
                <a:highlight>
                  <a:srgbClr val="EA9999"/>
                </a:highlight>
              </a:rPr>
              <a:t>   threat for a few tornadoes will spread toward central Illinois</a:t>
            </a:r>
            <a:endParaRPr sz="500">
              <a:solidFill>
                <a:schemeClr val="dk1"/>
              </a:solidFill>
              <a:highlight>
                <a:srgbClr val="EA9999"/>
              </a:highlight>
            </a:endParaRPr>
          </a:p>
          <a:p>
            <a:pPr indent="0" lvl="0" marL="0" rtl="0" algn="l">
              <a:spcBef>
                <a:spcPts val="0"/>
              </a:spcBef>
              <a:spcAft>
                <a:spcPts val="0"/>
              </a:spcAft>
              <a:buNone/>
            </a:pPr>
            <a:r>
              <a:rPr lang="en" sz="500">
                <a:solidFill>
                  <a:schemeClr val="dk1"/>
                </a:solidFill>
                <a:highlight>
                  <a:srgbClr val="EA9999"/>
                </a:highlight>
              </a:rPr>
              <a:t>   during the evening hours.</a:t>
            </a:r>
            <a:endParaRPr sz="500">
              <a:solidFill>
                <a:schemeClr val="dk1"/>
              </a:solidFill>
              <a:highlight>
                <a:srgbClr val="EA9999"/>
              </a:highlight>
            </a:endParaRPr>
          </a:p>
          <a:p>
            <a:pPr indent="0" lvl="0" marL="0" rtl="0" algn="l">
              <a:spcBef>
                <a:spcPts val="0"/>
              </a:spcBef>
              <a:spcAft>
                <a:spcPts val="0"/>
              </a:spcAft>
              <a:buNone/>
            </a:pPr>
            <a:r>
              <a:t/>
            </a:r>
            <a:endParaRPr sz="500">
              <a:solidFill>
                <a:schemeClr val="dk1"/>
              </a:solidFill>
            </a:endParaRPr>
          </a:p>
          <a:p>
            <a:pPr indent="0" lvl="0" marL="0" rtl="0" algn="l">
              <a:spcBef>
                <a:spcPts val="0"/>
              </a:spcBef>
              <a:spcAft>
                <a:spcPts val="0"/>
              </a:spcAft>
              <a:buNone/>
            </a:pPr>
            <a:r>
              <a:rPr lang="en" sz="500">
                <a:solidFill>
                  <a:schemeClr val="dk1"/>
                </a:solidFill>
              </a:rPr>
              <a:t>   ...Mid Mississippi Valley...</a:t>
            </a:r>
            <a:endParaRPr sz="500">
              <a:solidFill>
                <a:schemeClr val="dk1"/>
              </a:solidFill>
            </a:endParaRPr>
          </a:p>
          <a:p>
            <a:pPr indent="0" lvl="0" marL="0" rtl="0" algn="l">
              <a:spcBef>
                <a:spcPts val="0"/>
              </a:spcBef>
              <a:spcAft>
                <a:spcPts val="0"/>
              </a:spcAft>
              <a:buNone/>
            </a:pPr>
            <a:r>
              <a:t/>
            </a:r>
            <a:endParaRPr sz="500">
              <a:solidFill>
                <a:schemeClr val="dk1"/>
              </a:solidFill>
            </a:endParaRPr>
          </a:p>
          <a:p>
            <a:pPr indent="0" lvl="0" marL="0" rtl="0" algn="l">
              <a:spcBef>
                <a:spcPts val="0"/>
              </a:spcBef>
              <a:spcAft>
                <a:spcPts val="0"/>
              </a:spcAft>
              <a:buNone/>
            </a:pPr>
            <a:r>
              <a:rPr lang="en" sz="500">
                <a:solidFill>
                  <a:schemeClr val="dk1"/>
                </a:solidFill>
              </a:rPr>
              <a:t>  </a:t>
            </a:r>
            <a:r>
              <a:rPr lang="en" sz="500">
                <a:solidFill>
                  <a:schemeClr val="dk1"/>
                </a:solidFill>
                <a:highlight>
                  <a:srgbClr val="A4C2F4"/>
                </a:highlight>
              </a:rPr>
              <a:t> Late-evening model guidance suggests upper ridge will build across</a:t>
            </a:r>
            <a:endParaRPr sz="500">
              <a:solidFill>
                <a:schemeClr val="dk1"/>
              </a:solidFill>
              <a:highlight>
                <a:srgbClr val="A4C2F4"/>
              </a:highlight>
            </a:endParaRPr>
          </a:p>
          <a:p>
            <a:pPr indent="0" lvl="0" marL="0" rtl="0" algn="l">
              <a:spcBef>
                <a:spcPts val="0"/>
              </a:spcBef>
              <a:spcAft>
                <a:spcPts val="0"/>
              </a:spcAft>
              <a:buNone/>
            </a:pPr>
            <a:r>
              <a:rPr lang="en" sz="500">
                <a:solidFill>
                  <a:schemeClr val="dk1"/>
                </a:solidFill>
                <a:highlight>
                  <a:srgbClr val="A4C2F4"/>
                </a:highlight>
              </a:rPr>
              <a:t>   the southern Plains and strengthen during the day1 period. This</a:t>
            </a:r>
            <a:endParaRPr sz="500">
              <a:solidFill>
                <a:schemeClr val="dk1"/>
              </a:solidFill>
              <a:highlight>
                <a:srgbClr val="A4C2F4"/>
              </a:highlight>
            </a:endParaRPr>
          </a:p>
          <a:p>
            <a:pPr indent="0" lvl="0" marL="0" rtl="0" algn="l">
              <a:spcBef>
                <a:spcPts val="0"/>
              </a:spcBef>
              <a:spcAft>
                <a:spcPts val="0"/>
              </a:spcAft>
              <a:buNone/>
            </a:pPr>
            <a:r>
              <a:rPr lang="en" sz="500">
                <a:solidFill>
                  <a:schemeClr val="dk1"/>
                </a:solidFill>
                <a:highlight>
                  <a:srgbClr val="A4C2F4"/>
                </a:highlight>
              </a:rPr>
              <a:t>   feature will force a notable short-wave trough currently located</a:t>
            </a:r>
            <a:endParaRPr sz="500">
              <a:solidFill>
                <a:schemeClr val="dk1"/>
              </a:solidFill>
              <a:highlight>
                <a:srgbClr val="A4C2F4"/>
              </a:highlight>
            </a:endParaRPr>
          </a:p>
          <a:p>
            <a:pPr indent="0" lvl="0" marL="0" rtl="0" algn="l">
              <a:spcBef>
                <a:spcPts val="0"/>
              </a:spcBef>
              <a:spcAft>
                <a:spcPts val="0"/>
              </a:spcAft>
              <a:buNone/>
            </a:pPr>
            <a:r>
              <a:rPr lang="en" sz="500">
                <a:solidFill>
                  <a:schemeClr val="dk1"/>
                </a:solidFill>
                <a:highlight>
                  <a:srgbClr val="A4C2F4"/>
                </a:highlight>
              </a:rPr>
              <a:t>   over WY to top the ridge over eastern SD/NE around 18z before it</a:t>
            </a:r>
            <a:endParaRPr sz="500">
              <a:solidFill>
                <a:schemeClr val="dk1"/>
              </a:solidFill>
              <a:highlight>
                <a:srgbClr val="A4C2F4"/>
              </a:highlight>
            </a:endParaRPr>
          </a:p>
          <a:p>
            <a:pPr indent="0" lvl="0" marL="0" rtl="0" algn="l">
              <a:spcBef>
                <a:spcPts val="0"/>
              </a:spcBef>
              <a:spcAft>
                <a:spcPts val="0"/>
              </a:spcAft>
              <a:buNone/>
            </a:pPr>
            <a:r>
              <a:rPr lang="en" sz="500">
                <a:solidFill>
                  <a:schemeClr val="dk1"/>
                </a:solidFill>
                <a:highlight>
                  <a:srgbClr val="A4C2F4"/>
                </a:highlight>
              </a:rPr>
              <a:t>   turns southeast and digs toward the OH Valley by 19/12z. As a</a:t>
            </a:r>
            <a:endParaRPr sz="500">
              <a:solidFill>
                <a:schemeClr val="dk1"/>
              </a:solidFill>
              <a:highlight>
                <a:srgbClr val="A4C2F4"/>
              </a:highlight>
            </a:endParaRPr>
          </a:p>
          <a:p>
            <a:pPr indent="0" lvl="0" marL="0" rtl="0" algn="l">
              <a:spcBef>
                <a:spcPts val="0"/>
              </a:spcBef>
              <a:spcAft>
                <a:spcPts val="0"/>
              </a:spcAft>
              <a:buNone/>
            </a:pPr>
            <a:r>
              <a:rPr lang="en" sz="500">
                <a:solidFill>
                  <a:schemeClr val="dk1"/>
                </a:solidFill>
                <a:highlight>
                  <a:srgbClr val="A4C2F4"/>
                </a:highlight>
              </a:rPr>
              <a:t>   result, broad height rises will be noted across much of the</a:t>
            </a:r>
            <a:endParaRPr sz="500">
              <a:solidFill>
                <a:schemeClr val="dk1"/>
              </a:solidFill>
              <a:highlight>
                <a:srgbClr val="A4C2F4"/>
              </a:highlight>
            </a:endParaRPr>
          </a:p>
          <a:p>
            <a:pPr indent="0" lvl="0" marL="0" rtl="0" algn="l">
              <a:spcBef>
                <a:spcPts val="0"/>
              </a:spcBef>
              <a:spcAft>
                <a:spcPts val="0"/>
              </a:spcAft>
              <a:buNone/>
            </a:pPr>
            <a:r>
              <a:rPr lang="en" sz="500">
                <a:solidFill>
                  <a:schemeClr val="dk1"/>
                </a:solidFill>
                <a:highlight>
                  <a:srgbClr val="A4C2F4"/>
                </a:highlight>
              </a:rPr>
              <a:t>   western/central US during the first half of the period.</a:t>
            </a:r>
            <a:endParaRPr sz="500">
              <a:solidFill>
                <a:schemeClr val="dk1"/>
              </a:solidFill>
              <a:highlight>
                <a:srgbClr val="A4C2F4"/>
              </a:highlight>
            </a:endParaRPr>
          </a:p>
          <a:p>
            <a:pPr indent="0" lvl="0" marL="0" rtl="0" algn="l">
              <a:spcBef>
                <a:spcPts val="0"/>
              </a:spcBef>
              <a:spcAft>
                <a:spcPts val="0"/>
              </a:spcAft>
              <a:buNone/>
            </a:pPr>
            <a:r>
              <a:t/>
            </a:r>
            <a:endParaRPr sz="500">
              <a:solidFill>
                <a:schemeClr val="dk1"/>
              </a:solidFill>
            </a:endParaRPr>
          </a:p>
          <a:p>
            <a:pPr indent="0" lvl="0" marL="0" rtl="0" algn="l">
              <a:spcBef>
                <a:spcPts val="0"/>
              </a:spcBef>
              <a:spcAft>
                <a:spcPts val="0"/>
              </a:spcAft>
              <a:buNone/>
            </a:pPr>
            <a:r>
              <a:rPr lang="en" sz="500">
                <a:solidFill>
                  <a:schemeClr val="dk1"/>
                </a:solidFill>
                <a:highlight>
                  <a:srgbClr val="B6D7A8"/>
                </a:highlight>
              </a:rPr>
              <a:t>   Early this morning, thunderstorm clusters continue across southern</a:t>
            </a:r>
            <a:endParaRPr sz="500">
              <a:solidFill>
                <a:schemeClr val="dk1"/>
              </a:solidFill>
              <a:highlight>
                <a:srgbClr val="B6D7A8"/>
              </a:highlight>
            </a:endParaRPr>
          </a:p>
          <a:p>
            <a:pPr indent="0" lvl="0" marL="0" rtl="0" algn="l">
              <a:spcBef>
                <a:spcPts val="0"/>
              </a:spcBef>
              <a:spcAft>
                <a:spcPts val="0"/>
              </a:spcAft>
              <a:buNone/>
            </a:pPr>
            <a:r>
              <a:rPr lang="en" sz="500">
                <a:solidFill>
                  <a:schemeClr val="dk1"/>
                </a:solidFill>
                <a:highlight>
                  <a:srgbClr val="B6D7A8"/>
                </a:highlight>
              </a:rPr>
              <a:t>   IA with more isolated activity into eastern KS. This activity is</a:t>
            </a:r>
            <a:endParaRPr sz="500">
              <a:solidFill>
                <a:schemeClr val="dk1"/>
              </a:solidFill>
              <a:highlight>
                <a:srgbClr val="B6D7A8"/>
              </a:highlight>
            </a:endParaRPr>
          </a:p>
          <a:p>
            <a:pPr indent="0" lvl="0" marL="0" rtl="0" algn="l">
              <a:spcBef>
                <a:spcPts val="0"/>
              </a:spcBef>
              <a:spcAft>
                <a:spcPts val="0"/>
              </a:spcAft>
              <a:buNone/>
            </a:pPr>
            <a:r>
              <a:rPr lang="en" sz="500">
                <a:solidFill>
                  <a:schemeClr val="dk1"/>
                </a:solidFill>
                <a:highlight>
                  <a:srgbClr val="B6D7A8"/>
                </a:highlight>
              </a:rPr>
              <a:t>   likely being sustained by a focused LLJ that should move little over</a:t>
            </a:r>
            <a:endParaRPr sz="500">
              <a:solidFill>
                <a:schemeClr val="dk1"/>
              </a:solidFill>
              <a:highlight>
                <a:srgbClr val="B6D7A8"/>
              </a:highlight>
            </a:endParaRPr>
          </a:p>
          <a:p>
            <a:pPr indent="0" lvl="0" marL="0" rtl="0" algn="l">
              <a:spcBef>
                <a:spcPts val="0"/>
              </a:spcBef>
              <a:spcAft>
                <a:spcPts val="0"/>
              </a:spcAft>
              <a:buNone/>
            </a:pPr>
            <a:r>
              <a:rPr lang="en" sz="500">
                <a:solidFill>
                  <a:schemeClr val="dk1"/>
                </a:solidFill>
                <a:highlight>
                  <a:srgbClr val="B6D7A8"/>
                </a:highlight>
              </a:rPr>
              <a:t>   the next 36hr, aside from veering toward central IL Sunday evening.</a:t>
            </a:r>
            <a:endParaRPr sz="500">
              <a:solidFill>
                <a:schemeClr val="dk1"/>
              </a:solidFill>
              <a:highlight>
                <a:srgbClr val="B6D7A8"/>
              </a:highlight>
            </a:endParaRPr>
          </a:p>
          <a:p>
            <a:pPr indent="0" lvl="0" marL="0" rtl="0" algn="l">
              <a:spcBef>
                <a:spcPts val="0"/>
              </a:spcBef>
              <a:spcAft>
                <a:spcPts val="0"/>
              </a:spcAft>
              <a:buNone/>
            </a:pPr>
            <a:r>
              <a:rPr lang="en" sz="500">
                <a:solidFill>
                  <a:schemeClr val="dk1"/>
                </a:solidFill>
                <a:highlight>
                  <a:srgbClr val="B6D7A8"/>
                </a:highlight>
              </a:rPr>
              <a:t>   Remnants of this convection are expected to be ongoing at the</a:t>
            </a:r>
            <a:endParaRPr sz="500">
              <a:solidFill>
                <a:schemeClr val="dk1"/>
              </a:solidFill>
              <a:highlight>
                <a:srgbClr val="B6D7A8"/>
              </a:highlight>
            </a:endParaRPr>
          </a:p>
          <a:p>
            <a:pPr indent="0" lvl="0" marL="0" rtl="0" algn="l">
              <a:spcBef>
                <a:spcPts val="0"/>
              </a:spcBef>
              <a:spcAft>
                <a:spcPts val="0"/>
              </a:spcAft>
              <a:buNone/>
            </a:pPr>
            <a:r>
              <a:rPr lang="en" sz="500">
                <a:solidFill>
                  <a:schemeClr val="dk1"/>
                </a:solidFill>
                <a:highlight>
                  <a:srgbClr val="B6D7A8"/>
                </a:highlight>
              </a:rPr>
              <a:t>   beginning of the period from southeast IA into central IL. Latest</a:t>
            </a:r>
            <a:endParaRPr sz="500">
              <a:solidFill>
                <a:schemeClr val="dk1"/>
              </a:solidFill>
              <a:highlight>
                <a:srgbClr val="B6D7A8"/>
              </a:highlight>
            </a:endParaRPr>
          </a:p>
          <a:p>
            <a:pPr indent="0" lvl="0" marL="0" rtl="0" algn="l">
              <a:spcBef>
                <a:spcPts val="0"/>
              </a:spcBef>
              <a:spcAft>
                <a:spcPts val="0"/>
              </a:spcAft>
              <a:buNone/>
            </a:pPr>
            <a:r>
              <a:rPr lang="en" sz="500">
                <a:solidFill>
                  <a:schemeClr val="dk1"/>
                </a:solidFill>
                <a:highlight>
                  <a:srgbClr val="B6D7A8"/>
                </a:highlight>
              </a:rPr>
              <a:t>   guidance suggests weakening is likely after sunrise, though it may</a:t>
            </a:r>
            <a:endParaRPr sz="500">
              <a:solidFill>
                <a:schemeClr val="dk1"/>
              </a:solidFill>
              <a:highlight>
                <a:srgbClr val="B6D7A8"/>
              </a:highlight>
            </a:endParaRPr>
          </a:p>
          <a:p>
            <a:pPr indent="0" lvl="0" marL="0" rtl="0" algn="l">
              <a:spcBef>
                <a:spcPts val="0"/>
              </a:spcBef>
              <a:spcAft>
                <a:spcPts val="0"/>
              </a:spcAft>
              <a:buNone/>
            </a:pPr>
            <a:r>
              <a:rPr lang="en" sz="500">
                <a:solidFill>
                  <a:schemeClr val="dk1"/>
                </a:solidFill>
                <a:highlight>
                  <a:srgbClr val="B6D7A8"/>
                </a:highlight>
              </a:rPr>
              <a:t>   not completely dissipate as it propagates southeast. While</a:t>
            </a:r>
            <a:endParaRPr sz="500">
              <a:solidFill>
                <a:schemeClr val="dk1"/>
              </a:solidFill>
              <a:highlight>
                <a:srgbClr val="B6D7A8"/>
              </a:highlight>
            </a:endParaRPr>
          </a:p>
          <a:p>
            <a:pPr indent="0" lvl="0" marL="0" rtl="0" algn="l">
              <a:spcBef>
                <a:spcPts val="0"/>
              </a:spcBef>
              <a:spcAft>
                <a:spcPts val="0"/>
              </a:spcAft>
              <a:buNone/>
            </a:pPr>
            <a:r>
              <a:rPr lang="en" sz="500">
                <a:solidFill>
                  <a:schemeClr val="dk1"/>
                </a:solidFill>
                <a:highlight>
                  <a:srgbClr val="B6D7A8"/>
                </a:highlight>
              </a:rPr>
              <a:t>   marginally severe hail/wind could occur with this early-period</a:t>
            </a:r>
            <a:endParaRPr sz="500">
              <a:solidFill>
                <a:schemeClr val="dk1"/>
              </a:solidFill>
              <a:highlight>
                <a:srgbClr val="B6D7A8"/>
              </a:highlight>
            </a:endParaRPr>
          </a:p>
          <a:p>
            <a:pPr indent="0" lvl="0" marL="0" rtl="0" algn="l">
              <a:spcBef>
                <a:spcPts val="0"/>
              </a:spcBef>
              <a:spcAft>
                <a:spcPts val="0"/>
              </a:spcAft>
              <a:buNone/>
            </a:pPr>
            <a:r>
              <a:rPr lang="en" sz="500">
                <a:solidFill>
                  <a:schemeClr val="dk1"/>
                </a:solidFill>
                <a:highlight>
                  <a:srgbClr val="B6D7A8"/>
                </a:highlight>
              </a:rPr>
              <a:t>   convection, the primary concern for more significant severe will</a:t>
            </a:r>
            <a:endParaRPr sz="500">
              <a:solidFill>
                <a:schemeClr val="dk1"/>
              </a:solidFill>
              <a:highlight>
                <a:srgbClr val="B6D7A8"/>
              </a:highlight>
            </a:endParaRPr>
          </a:p>
          <a:p>
            <a:pPr indent="0" lvl="0" marL="0" rtl="0" algn="l">
              <a:spcBef>
                <a:spcPts val="0"/>
              </a:spcBef>
              <a:spcAft>
                <a:spcPts val="0"/>
              </a:spcAft>
              <a:buNone/>
            </a:pPr>
            <a:r>
              <a:rPr lang="en" sz="500">
                <a:solidFill>
                  <a:schemeClr val="dk1"/>
                </a:solidFill>
                <a:highlight>
                  <a:srgbClr val="B6D7A8"/>
                </a:highlight>
              </a:rPr>
              <a:t>   occur later in the afternoon/evening as influence of the</a:t>
            </a:r>
            <a:endParaRPr sz="500">
              <a:solidFill>
                <a:schemeClr val="dk1"/>
              </a:solidFill>
              <a:highlight>
                <a:srgbClr val="B6D7A8"/>
              </a:highlight>
            </a:endParaRPr>
          </a:p>
          <a:p>
            <a:pPr indent="0" lvl="0" marL="0" rtl="0" algn="l">
              <a:spcBef>
                <a:spcPts val="0"/>
              </a:spcBef>
              <a:spcAft>
                <a:spcPts val="0"/>
              </a:spcAft>
              <a:buNone/>
            </a:pPr>
            <a:r>
              <a:rPr lang="en" sz="500">
                <a:solidFill>
                  <a:schemeClr val="dk1"/>
                </a:solidFill>
                <a:highlight>
                  <a:srgbClr val="B6D7A8"/>
                </a:highlight>
              </a:rPr>
              <a:t>   aforementioned short wave approaches.</a:t>
            </a:r>
            <a:endParaRPr sz="500">
              <a:solidFill>
                <a:schemeClr val="dk1"/>
              </a:solidFill>
              <a:highlight>
                <a:srgbClr val="B6D7A8"/>
              </a:highlight>
            </a:endParaRPr>
          </a:p>
          <a:p>
            <a:pPr indent="0" lvl="0" marL="0" rtl="0" algn="l">
              <a:spcBef>
                <a:spcPts val="0"/>
              </a:spcBef>
              <a:spcAft>
                <a:spcPts val="0"/>
              </a:spcAft>
              <a:buNone/>
            </a:pPr>
            <a:r>
              <a:t/>
            </a:r>
            <a:endParaRPr sz="500">
              <a:solidFill>
                <a:schemeClr val="dk1"/>
              </a:solidFill>
            </a:endParaRPr>
          </a:p>
          <a:p>
            <a:pPr indent="0" lvl="0" marL="0" rtl="0" algn="l">
              <a:spcBef>
                <a:spcPts val="0"/>
              </a:spcBef>
              <a:spcAft>
                <a:spcPts val="0"/>
              </a:spcAft>
              <a:buNone/>
            </a:pPr>
            <a:r>
              <a:rPr lang="en" sz="500">
                <a:solidFill>
                  <a:schemeClr val="dk1"/>
                </a:solidFill>
              </a:rPr>
              <a:t> </a:t>
            </a:r>
            <a:r>
              <a:rPr lang="en" sz="500">
                <a:solidFill>
                  <a:schemeClr val="dk1"/>
                </a:solidFill>
                <a:highlight>
                  <a:srgbClr val="B6D7A8"/>
                </a:highlight>
              </a:rPr>
              <a:t>  Strong boundary-layer heating is forecast once again across KS where</a:t>
            </a:r>
            <a:endParaRPr sz="500">
              <a:solidFill>
                <a:schemeClr val="dk1"/>
              </a:solidFill>
              <a:highlight>
                <a:srgbClr val="B6D7A8"/>
              </a:highlight>
            </a:endParaRPr>
          </a:p>
          <a:p>
            <a:pPr indent="0" lvl="0" marL="0" rtl="0" algn="l">
              <a:spcBef>
                <a:spcPts val="0"/>
              </a:spcBef>
              <a:spcAft>
                <a:spcPts val="0"/>
              </a:spcAft>
              <a:buNone/>
            </a:pPr>
            <a:r>
              <a:rPr lang="en" sz="500">
                <a:solidFill>
                  <a:schemeClr val="dk1"/>
                </a:solidFill>
                <a:highlight>
                  <a:srgbClr val="B6D7A8"/>
                </a:highlight>
              </a:rPr>
              <a:t>   surface temperatures may approach 100F in the central part of the</a:t>
            </a:r>
            <a:endParaRPr sz="500">
              <a:solidFill>
                <a:schemeClr val="dk1"/>
              </a:solidFill>
              <a:highlight>
                <a:srgbClr val="B6D7A8"/>
              </a:highlight>
            </a:endParaRPr>
          </a:p>
          <a:p>
            <a:pPr indent="0" lvl="0" marL="0" rtl="0" algn="l">
              <a:spcBef>
                <a:spcPts val="0"/>
              </a:spcBef>
              <a:spcAft>
                <a:spcPts val="0"/>
              </a:spcAft>
              <a:buNone/>
            </a:pPr>
            <a:r>
              <a:rPr lang="en" sz="500">
                <a:solidFill>
                  <a:schemeClr val="dk1"/>
                </a:solidFill>
                <a:highlight>
                  <a:srgbClr val="B6D7A8"/>
                </a:highlight>
              </a:rPr>
              <a:t>   state. Readings into the low-mid 90s are possible across northwest</a:t>
            </a:r>
            <a:endParaRPr sz="500">
              <a:solidFill>
                <a:schemeClr val="dk1"/>
              </a:solidFill>
              <a:highlight>
                <a:srgbClr val="B6D7A8"/>
              </a:highlight>
            </a:endParaRPr>
          </a:p>
          <a:p>
            <a:pPr indent="0" lvl="0" marL="0" rtl="0" algn="l">
              <a:spcBef>
                <a:spcPts val="0"/>
              </a:spcBef>
              <a:spcAft>
                <a:spcPts val="0"/>
              </a:spcAft>
              <a:buNone/>
            </a:pPr>
            <a:r>
              <a:rPr lang="en" sz="500">
                <a:solidFill>
                  <a:schemeClr val="dk1"/>
                </a:solidFill>
                <a:highlight>
                  <a:srgbClr val="B6D7A8"/>
                </a:highlight>
              </a:rPr>
              <a:t>   MO. If this occurs convective temperatures may be breached around</a:t>
            </a:r>
            <a:endParaRPr sz="500">
              <a:solidFill>
                <a:schemeClr val="dk1"/>
              </a:solidFill>
              <a:highlight>
                <a:srgbClr val="B6D7A8"/>
              </a:highlight>
            </a:endParaRPr>
          </a:p>
          <a:p>
            <a:pPr indent="0" lvl="0" marL="0" rtl="0" algn="l">
              <a:spcBef>
                <a:spcPts val="0"/>
              </a:spcBef>
              <a:spcAft>
                <a:spcPts val="0"/>
              </a:spcAft>
              <a:buNone/>
            </a:pPr>
            <a:r>
              <a:rPr lang="en" sz="500">
                <a:solidFill>
                  <a:schemeClr val="dk1"/>
                </a:solidFill>
                <a:highlight>
                  <a:srgbClr val="B6D7A8"/>
                </a:highlight>
              </a:rPr>
              <a:t>   22z. There is some concern that isolated convection could develop</a:t>
            </a:r>
            <a:endParaRPr sz="500">
              <a:solidFill>
                <a:schemeClr val="dk1"/>
              </a:solidFill>
              <a:highlight>
                <a:srgbClr val="B6D7A8"/>
              </a:highlight>
            </a:endParaRPr>
          </a:p>
          <a:p>
            <a:pPr indent="0" lvl="0" marL="0" rtl="0" algn="l">
              <a:spcBef>
                <a:spcPts val="0"/>
              </a:spcBef>
              <a:spcAft>
                <a:spcPts val="0"/>
              </a:spcAft>
              <a:buNone/>
            </a:pPr>
            <a:r>
              <a:rPr lang="en" sz="500">
                <a:solidFill>
                  <a:schemeClr val="dk1"/>
                </a:solidFill>
                <a:highlight>
                  <a:srgbClr val="B6D7A8"/>
                </a:highlight>
              </a:rPr>
              <a:t>   along the boundary shortly after peak heating but large-scale</a:t>
            </a:r>
            <a:endParaRPr sz="500">
              <a:solidFill>
                <a:schemeClr val="dk1"/>
              </a:solidFill>
              <a:highlight>
                <a:srgbClr val="B6D7A8"/>
              </a:highlight>
            </a:endParaRPr>
          </a:p>
          <a:p>
            <a:pPr indent="0" lvl="0" marL="0" rtl="0" algn="l">
              <a:spcBef>
                <a:spcPts val="0"/>
              </a:spcBef>
              <a:spcAft>
                <a:spcPts val="0"/>
              </a:spcAft>
              <a:buNone/>
            </a:pPr>
            <a:r>
              <a:rPr lang="en" sz="500">
                <a:solidFill>
                  <a:schemeClr val="dk1"/>
                </a:solidFill>
                <a:highlight>
                  <a:srgbClr val="B6D7A8"/>
                </a:highlight>
              </a:rPr>
              <a:t>   forcing will not be particularly focused before sunset. However, as</a:t>
            </a:r>
            <a:endParaRPr sz="500">
              <a:solidFill>
                <a:schemeClr val="dk1"/>
              </a:solidFill>
              <a:highlight>
                <a:srgbClr val="B6D7A8"/>
              </a:highlight>
            </a:endParaRPr>
          </a:p>
          <a:p>
            <a:pPr indent="0" lvl="0" marL="0" rtl="0" algn="l">
              <a:spcBef>
                <a:spcPts val="0"/>
              </a:spcBef>
              <a:spcAft>
                <a:spcPts val="0"/>
              </a:spcAft>
              <a:buNone/>
            </a:pPr>
            <a:r>
              <a:rPr lang="en" sz="500">
                <a:solidFill>
                  <a:schemeClr val="dk1"/>
                </a:solidFill>
                <a:highlight>
                  <a:srgbClr val="B6D7A8"/>
                </a:highlight>
              </a:rPr>
              <a:t>   the short wave digs southeast, scattered convection will likely</a:t>
            </a:r>
            <a:endParaRPr sz="500">
              <a:solidFill>
                <a:schemeClr val="dk1"/>
              </a:solidFill>
              <a:highlight>
                <a:srgbClr val="B6D7A8"/>
              </a:highlight>
            </a:endParaRPr>
          </a:p>
          <a:p>
            <a:pPr indent="0" lvl="0" marL="0" rtl="0" algn="l">
              <a:spcBef>
                <a:spcPts val="0"/>
              </a:spcBef>
              <a:spcAft>
                <a:spcPts val="0"/>
              </a:spcAft>
              <a:buNone/>
            </a:pPr>
            <a:r>
              <a:rPr lang="en" sz="500">
                <a:solidFill>
                  <a:schemeClr val="dk1"/>
                </a:solidFill>
                <a:highlight>
                  <a:srgbClr val="B6D7A8"/>
                </a:highlight>
              </a:rPr>
              <a:t>   develop near the boundary over central IA. Forecast soundings favor</a:t>
            </a:r>
            <a:endParaRPr sz="500">
              <a:solidFill>
                <a:schemeClr val="dk1"/>
              </a:solidFill>
              <a:highlight>
                <a:srgbClr val="B6D7A8"/>
              </a:highlight>
            </a:endParaRPr>
          </a:p>
          <a:p>
            <a:pPr indent="0" lvl="0" marL="0" rtl="0" algn="l">
              <a:spcBef>
                <a:spcPts val="0"/>
              </a:spcBef>
              <a:spcAft>
                <a:spcPts val="0"/>
              </a:spcAft>
              <a:buNone/>
            </a:pPr>
            <a:r>
              <a:rPr lang="en" sz="500">
                <a:solidFill>
                  <a:schemeClr val="dk1"/>
                </a:solidFill>
                <a:highlight>
                  <a:srgbClr val="B6D7A8"/>
                </a:highlight>
              </a:rPr>
              <a:t>   supercells, which should mature and dig east-southeast toward a very</a:t>
            </a:r>
            <a:endParaRPr sz="500">
              <a:solidFill>
                <a:schemeClr val="dk1"/>
              </a:solidFill>
              <a:highlight>
                <a:srgbClr val="B6D7A8"/>
              </a:highlight>
            </a:endParaRPr>
          </a:p>
          <a:p>
            <a:pPr indent="0" lvl="0" marL="0" rtl="0" algn="l">
              <a:spcBef>
                <a:spcPts val="0"/>
              </a:spcBef>
              <a:spcAft>
                <a:spcPts val="0"/>
              </a:spcAft>
              <a:buNone/>
            </a:pPr>
            <a:r>
              <a:rPr lang="en" sz="500">
                <a:solidFill>
                  <a:schemeClr val="dk1"/>
                </a:solidFill>
                <a:highlight>
                  <a:srgbClr val="B6D7A8"/>
                </a:highlight>
              </a:rPr>
              <a:t>   unstable air mass with MUCAPE in excess of 4000 J/kg. Very steep</a:t>
            </a:r>
            <a:endParaRPr sz="500">
              <a:solidFill>
                <a:schemeClr val="dk1"/>
              </a:solidFill>
              <a:highlight>
                <a:srgbClr val="B6D7A8"/>
              </a:highlight>
            </a:endParaRPr>
          </a:p>
          <a:p>
            <a:pPr indent="0" lvl="0" marL="0" rtl="0" algn="l">
              <a:spcBef>
                <a:spcPts val="0"/>
              </a:spcBef>
              <a:spcAft>
                <a:spcPts val="0"/>
              </a:spcAft>
              <a:buNone/>
            </a:pPr>
            <a:r>
              <a:rPr lang="en" sz="500">
                <a:solidFill>
                  <a:schemeClr val="dk1"/>
                </a:solidFill>
                <a:highlight>
                  <a:srgbClr val="B6D7A8"/>
                </a:highlight>
              </a:rPr>
              <a:t>   lapse rates and favorably forced/sheared environment suggest very</a:t>
            </a:r>
            <a:endParaRPr sz="500">
              <a:solidFill>
                <a:schemeClr val="dk1"/>
              </a:solidFill>
              <a:highlight>
                <a:srgbClr val="B6D7A8"/>
              </a:highlight>
            </a:endParaRPr>
          </a:p>
          <a:p>
            <a:pPr indent="0" lvl="0" marL="0" rtl="0" algn="l">
              <a:spcBef>
                <a:spcPts val="0"/>
              </a:spcBef>
              <a:spcAft>
                <a:spcPts val="0"/>
              </a:spcAft>
              <a:buNone/>
            </a:pPr>
            <a:r>
              <a:rPr lang="en" sz="500">
                <a:solidFill>
                  <a:schemeClr val="dk1"/>
                </a:solidFill>
                <a:highlight>
                  <a:srgbClr val="B6D7A8"/>
                </a:highlight>
              </a:rPr>
              <a:t>   large hail with the stronger storms</a:t>
            </a:r>
            <a:r>
              <a:rPr lang="en" sz="500">
                <a:solidFill>
                  <a:schemeClr val="dk1"/>
                </a:solidFill>
                <a:highlight>
                  <a:srgbClr val="FFE599"/>
                </a:highlight>
              </a:rPr>
              <a:t>. Additionally, while these</a:t>
            </a:r>
            <a:endParaRPr sz="500">
              <a:solidFill>
                <a:schemeClr val="dk1"/>
              </a:solidFill>
              <a:highlight>
                <a:srgbClr val="FFE599"/>
              </a:highlight>
            </a:endParaRPr>
          </a:p>
          <a:p>
            <a:pPr indent="0" lvl="0" marL="0" rtl="0" algn="l">
              <a:spcBef>
                <a:spcPts val="0"/>
              </a:spcBef>
              <a:spcAft>
                <a:spcPts val="0"/>
              </a:spcAft>
              <a:buNone/>
            </a:pPr>
            <a:r>
              <a:rPr lang="en" sz="500">
                <a:solidFill>
                  <a:schemeClr val="dk1"/>
                </a:solidFill>
                <a:highlight>
                  <a:srgbClr val="FFE599"/>
                </a:highlight>
              </a:rPr>
              <a:t>   updrafts may be slightly elevated, low-level shear appears favorable</a:t>
            </a:r>
            <a:endParaRPr sz="500">
              <a:solidFill>
                <a:schemeClr val="dk1"/>
              </a:solidFill>
              <a:highlight>
                <a:srgbClr val="FFE599"/>
              </a:highlight>
            </a:endParaRPr>
          </a:p>
          <a:p>
            <a:pPr indent="0" lvl="0" marL="0" rtl="0" algn="l">
              <a:spcBef>
                <a:spcPts val="0"/>
              </a:spcBef>
              <a:spcAft>
                <a:spcPts val="0"/>
              </a:spcAft>
              <a:buNone/>
            </a:pPr>
            <a:r>
              <a:rPr lang="en" sz="500">
                <a:solidFill>
                  <a:schemeClr val="dk1"/>
                </a:solidFill>
                <a:highlight>
                  <a:srgbClr val="FFE599"/>
                </a:highlight>
              </a:rPr>
              <a:t>   for some risk of tornadoes. Latest HREF guidance supports this</a:t>
            </a:r>
            <a:endParaRPr sz="500">
              <a:solidFill>
                <a:schemeClr val="dk1"/>
              </a:solidFill>
              <a:highlight>
                <a:srgbClr val="FFE599"/>
              </a:highlight>
            </a:endParaRPr>
          </a:p>
          <a:p>
            <a:pPr indent="0" lvl="0" marL="0" rtl="0" algn="l">
              <a:spcBef>
                <a:spcPts val="0"/>
              </a:spcBef>
              <a:spcAft>
                <a:spcPts val="0"/>
              </a:spcAft>
              <a:buNone/>
            </a:pPr>
            <a:r>
              <a:rPr lang="en" sz="500">
                <a:solidFill>
                  <a:schemeClr val="dk1"/>
                </a:solidFill>
                <a:highlight>
                  <a:srgbClr val="FFE599"/>
                </a:highlight>
              </a:rPr>
              <a:t>   scenario with a cluster of supercells evolving over IA and growing</a:t>
            </a:r>
            <a:endParaRPr sz="500">
              <a:solidFill>
                <a:schemeClr val="dk1"/>
              </a:solidFill>
              <a:highlight>
                <a:srgbClr val="FFE599"/>
              </a:highlight>
            </a:endParaRPr>
          </a:p>
          <a:p>
            <a:pPr indent="0" lvl="0" marL="0" rtl="0" algn="l">
              <a:spcBef>
                <a:spcPts val="0"/>
              </a:spcBef>
              <a:spcAft>
                <a:spcPts val="0"/>
              </a:spcAft>
              <a:buNone/>
            </a:pPr>
            <a:r>
              <a:rPr lang="en" sz="500">
                <a:solidFill>
                  <a:schemeClr val="dk1"/>
                </a:solidFill>
                <a:highlight>
                  <a:srgbClr val="FFE599"/>
                </a:highlight>
              </a:rPr>
              <a:t>   upscale as they spread toward central IL during the late evening.</a:t>
            </a:r>
            <a:endParaRPr sz="500">
              <a:solidFill>
                <a:schemeClr val="dk1"/>
              </a:solidFill>
              <a:highlight>
                <a:srgbClr val="FFE599"/>
              </a:highlight>
            </a:endParaRPr>
          </a:p>
          <a:p>
            <a:pPr indent="0" lvl="0" marL="0" rtl="0" algn="l">
              <a:spcBef>
                <a:spcPts val="0"/>
              </a:spcBef>
              <a:spcAft>
                <a:spcPts val="0"/>
              </a:spcAft>
              <a:buNone/>
            </a:pPr>
            <a:r>
              <a:rPr lang="en" sz="500">
                <a:solidFill>
                  <a:schemeClr val="dk1"/>
                </a:solidFill>
                <a:highlight>
                  <a:srgbClr val="FFE599"/>
                </a:highlight>
              </a:rPr>
              <a:t>   Damaging winds may also occur, especially if storm mergers and</a:t>
            </a:r>
            <a:endParaRPr sz="500">
              <a:solidFill>
                <a:schemeClr val="dk1"/>
              </a:solidFill>
              <a:highlight>
                <a:srgbClr val="FFE599"/>
              </a:highlight>
            </a:endParaRPr>
          </a:p>
          <a:p>
            <a:pPr indent="0" lvl="0" marL="0" rtl="0" algn="l">
              <a:spcBef>
                <a:spcPts val="0"/>
              </a:spcBef>
              <a:spcAft>
                <a:spcPts val="0"/>
              </a:spcAft>
              <a:buClr>
                <a:schemeClr val="dk1"/>
              </a:buClr>
              <a:buSzPts val="1100"/>
              <a:buFont typeface="Arial"/>
              <a:buNone/>
            </a:pPr>
            <a:r>
              <a:rPr lang="en" sz="500">
                <a:solidFill>
                  <a:schemeClr val="dk1"/>
                </a:solidFill>
                <a:highlight>
                  <a:srgbClr val="FFE599"/>
                </a:highlight>
              </a:rPr>
              <a:t>   bow-type features evolve.</a:t>
            </a:r>
            <a:endParaRPr sz="500">
              <a:solidFill>
                <a:schemeClr val="dk1"/>
              </a:solidFill>
              <a:highlight>
                <a:srgbClr val="FFE599"/>
              </a:highlight>
            </a:endParaRPr>
          </a:p>
          <a:p>
            <a:pPr indent="0" lvl="0" marL="0" rtl="0" algn="l">
              <a:spcBef>
                <a:spcPts val="0"/>
              </a:spcBef>
              <a:spcAft>
                <a:spcPts val="0"/>
              </a:spcAft>
              <a:buNone/>
            </a:pPr>
            <a:r>
              <a:t/>
            </a:r>
            <a:endParaRPr/>
          </a:p>
        </p:txBody>
      </p:sp>
      <p:pic>
        <p:nvPicPr>
          <p:cNvPr id="328" name="Google Shape;328;p43"/>
          <p:cNvPicPr preferRelativeResize="0"/>
          <p:nvPr/>
        </p:nvPicPr>
        <p:blipFill>
          <a:blip r:embed="rId3">
            <a:alphaModFix/>
          </a:blip>
          <a:stretch>
            <a:fillRect/>
          </a:stretch>
        </p:blipFill>
        <p:spPr>
          <a:xfrm>
            <a:off x="6077597" y="1681250"/>
            <a:ext cx="2776954" cy="1891050"/>
          </a:xfrm>
          <a:prstGeom prst="rect">
            <a:avLst/>
          </a:prstGeom>
          <a:noFill/>
          <a:ln>
            <a:noFill/>
          </a:ln>
        </p:spPr>
      </p:pic>
      <p:sp>
        <p:nvSpPr>
          <p:cNvPr id="329" name="Google Shape;329;p43"/>
          <p:cNvSpPr txBox="1"/>
          <p:nvPr/>
        </p:nvSpPr>
        <p:spPr>
          <a:xfrm>
            <a:off x="6077525" y="1222075"/>
            <a:ext cx="27771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t>Example discussion from</a:t>
            </a:r>
            <a:endParaRPr b="1" sz="1200"/>
          </a:p>
          <a:p>
            <a:pPr indent="0" lvl="0" marL="0" rtl="0" algn="ctr">
              <a:spcBef>
                <a:spcPts val="0"/>
              </a:spcBef>
              <a:spcAft>
                <a:spcPts val="0"/>
              </a:spcAft>
              <a:buNone/>
            </a:pPr>
            <a:r>
              <a:rPr b="1" lang="en" sz="1200"/>
              <a:t>06Z Day 1 Sept 18, 2022</a:t>
            </a:r>
            <a:endParaRPr b="1" sz="12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44"/>
          <p:cNvSpPr/>
          <p:nvPr/>
        </p:nvSpPr>
        <p:spPr>
          <a:xfrm>
            <a:off x="2677400" y="1229050"/>
            <a:ext cx="4061700" cy="1571400"/>
          </a:xfrm>
          <a:prstGeom prst="wedgeRoundRectCallout">
            <a:avLst>
              <a:gd fmla="val 44548" name="adj1"/>
              <a:gd fmla="val 79006" name="adj2"/>
              <a:gd fmla="val 0" name="adj3"/>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p44"/>
          <p:cNvSpPr txBox="1"/>
          <p:nvPr>
            <p:ph type="ctrTitle"/>
          </p:nvPr>
        </p:nvSpPr>
        <p:spPr>
          <a:xfrm>
            <a:off x="0" y="29831"/>
            <a:ext cx="9144000" cy="1102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lang="en" sz="4500" u="sng"/>
              <a:t>Content of a Forecast Discussion</a:t>
            </a:r>
            <a:endParaRPr sz="2900"/>
          </a:p>
        </p:txBody>
      </p:sp>
      <p:sp>
        <p:nvSpPr>
          <p:cNvPr id="337" name="Google Shape;337;p44"/>
          <p:cNvSpPr txBox="1"/>
          <p:nvPr/>
        </p:nvSpPr>
        <p:spPr>
          <a:xfrm>
            <a:off x="2677400" y="1229050"/>
            <a:ext cx="4061700" cy="1569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Calibri"/>
                <a:ea typeface="Calibri"/>
                <a:cs typeface="Calibri"/>
                <a:sym typeface="Calibri"/>
              </a:rPr>
              <a:t>Use words to paint a picture of the severe weather forecast!</a:t>
            </a:r>
            <a:endParaRPr b="0" i="0" sz="1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Calibri"/>
                <a:ea typeface="Calibri"/>
                <a:cs typeface="Calibri"/>
                <a:sym typeface="Calibri"/>
              </a:rPr>
              <a:t>Each point you make should serve the purpose of adding to the overall picture.</a:t>
            </a:r>
            <a:endParaRPr b="0" i="0" sz="1800" u="none" cap="none" strike="noStrike">
              <a:solidFill>
                <a:srgbClr val="000000"/>
              </a:solidFill>
              <a:latin typeface="Calibri"/>
              <a:ea typeface="Calibri"/>
              <a:cs typeface="Calibri"/>
              <a:sym typeface="Calibri"/>
            </a:endParaRPr>
          </a:p>
        </p:txBody>
      </p:sp>
      <p:pic>
        <p:nvPicPr>
          <p:cNvPr descr="http://1.bp.blogspot.com/-CXmzwW1aZqA/UdDVopZMBTI/AAAAAAAAAt8/brwzxziMlaY/s327/bob-ross-1.jpg" id="338" name="Google Shape;338;p44"/>
          <p:cNvPicPr preferRelativeResize="0"/>
          <p:nvPr/>
        </p:nvPicPr>
        <p:blipFill rotWithShape="1">
          <a:blip r:embed="rId3">
            <a:alphaModFix/>
          </a:blip>
          <a:srcRect b="0" l="0" r="0" t="0"/>
          <a:stretch/>
        </p:blipFill>
        <p:spPr>
          <a:xfrm>
            <a:off x="6629400" y="2841806"/>
            <a:ext cx="2286000" cy="233600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45"/>
          <p:cNvSpPr txBox="1"/>
          <p:nvPr>
            <p:ph type="ctrTitle"/>
          </p:nvPr>
        </p:nvSpPr>
        <p:spPr>
          <a:xfrm>
            <a:off x="0" y="29831"/>
            <a:ext cx="9144000" cy="1102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lang="en" sz="4500" u="sng"/>
              <a:t>Content of a Forecast Discussion</a:t>
            </a:r>
            <a:endParaRPr sz="2900"/>
          </a:p>
        </p:txBody>
      </p:sp>
      <p:pic>
        <p:nvPicPr>
          <p:cNvPr descr="http://1.bp.blogspot.com/-CXmzwW1aZqA/UdDVopZMBTI/AAAAAAAAAt8/brwzxziMlaY/s327/bob-ross-1.jpg" id="345" name="Google Shape;345;p45"/>
          <p:cNvPicPr preferRelativeResize="0"/>
          <p:nvPr/>
        </p:nvPicPr>
        <p:blipFill rotWithShape="1">
          <a:blip r:embed="rId3">
            <a:alphaModFix/>
          </a:blip>
          <a:srcRect b="0" l="0" r="0" t="0"/>
          <a:stretch/>
        </p:blipFill>
        <p:spPr>
          <a:xfrm>
            <a:off x="6629400" y="2841806"/>
            <a:ext cx="2286000" cy="2336006"/>
          </a:xfrm>
          <a:prstGeom prst="rect">
            <a:avLst/>
          </a:prstGeom>
          <a:noFill/>
          <a:ln>
            <a:noFill/>
          </a:ln>
        </p:spPr>
      </p:pic>
      <p:pic>
        <p:nvPicPr>
          <p:cNvPr id="346" name="Google Shape;346;p45"/>
          <p:cNvPicPr preferRelativeResize="0"/>
          <p:nvPr/>
        </p:nvPicPr>
        <p:blipFill rotWithShape="1">
          <a:blip r:embed="rId4">
            <a:alphaModFix/>
          </a:blip>
          <a:srcRect b="0" l="0" r="0" t="0"/>
          <a:stretch/>
        </p:blipFill>
        <p:spPr>
          <a:xfrm>
            <a:off x="238700" y="2570350"/>
            <a:ext cx="3571346" cy="2480325"/>
          </a:xfrm>
          <a:prstGeom prst="rect">
            <a:avLst/>
          </a:prstGeom>
          <a:noFill/>
          <a:ln>
            <a:noFill/>
          </a:ln>
        </p:spPr>
      </p:pic>
      <p:sp>
        <p:nvSpPr>
          <p:cNvPr id="347" name="Google Shape;347;p45"/>
          <p:cNvSpPr/>
          <p:nvPr/>
        </p:nvSpPr>
        <p:spPr>
          <a:xfrm>
            <a:off x="3744200" y="1000450"/>
            <a:ext cx="4061700" cy="1571400"/>
          </a:xfrm>
          <a:prstGeom prst="wedgeRoundRectCallout">
            <a:avLst>
              <a:gd fmla="val 44548" name="adj1"/>
              <a:gd fmla="val 79006" name="adj2"/>
              <a:gd fmla="val 0" name="adj3"/>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 name="Google Shape;348;p45"/>
          <p:cNvSpPr txBox="1"/>
          <p:nvPr/>
        </p:nvSpPr>
        <p:spPr>
          <a:xfrm>
            <a:off x="3744200" y="1000450"/>
            <a:ext cx="4061700" cy="1569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lang="en" sz="1800">
                <a:latin typeface="Calibri"/>
                <a:ea typeface="Calibri"/>
                <a:cs typeface="Calibri"/>
                <a:sym typeface="Calibri"/>
              </a:rPr>
              <a:t>Use the forecast funnel to structure your discussion.</a:t>
            </a:r>
            <a:endParaRPr sz="1800">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t/>
            </a:r>
            <a:endParaRPr sz="1800">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lang="en" sz="1800">
                <a:latin typeface="Calibri"/>
                <a:ea typeface="Calibri"/>
                <a:cs typeface="Calibri"/>
                <a:sym typeface="Calibri"/>
              </a:rPr>
              <a:t>Start at the synoptic scale </a:t>
            </a:r>
            <a:endParaRPr sz="1800">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lang="en" sz="1800">
                <a:latin typeface="Calibri"/>
                <a:ea typeface="Calibri"/>
                <a:cs typeface="Calibri"/>
                <a:sym typeface="Calibri"/>
              </a:rPr>
              <a:t>and work down!</a:t>
            </a:r>
            <a:endParaRPr sz="1800">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46"/>
          <p:cNvSpPr txBox="1"/>
          <p:nvPr/>
        </p:nvSpPr>
        <p:spPr>
          <a:xfrm>
            <a:off x="6872407" y="2156172"/>
            <a:ext cx="20892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Use words to paint a picture of the severe weather forecast!</a:t>
            </a:r>
            <a:endParaRPr sz="1000">
              <a:latin typeface="Calibri"/>
              <a:ea typeface="Calibri"/>
              <a:cs typeface="Calibri"/>
              <a:sym typeface="Calibri"/>
            </a:endParaRPr>
          </a:p>
          <a:p>
            <a:pPr indent="0" lvl="0" marL="0" rtl="0" algn="ctr">
              <a:spcBef>
                <a:spcPts val="0"/>
              </a:spcBef>
              <a:spcAft>
                <a:spcPts val="0"/>
              </a:spcAft>
              <a:buNone/>
            </a:pPr>
            <a:r>
              <a:t/>
            </a:r>
            <a:endParaRPr sz="1000">
              <a:latin typeface="Calibri"/>
              <a:ea typeface="Calibri"/>
              <a:cs typeface="Calibri"/>
              <a:sym typeface="Calibri"/>
            </a:endParaRPr>
          </a:p>
          <a:p>
            <a:pPr indent="0" lvl="0" marL="0" rtl="0" algn="ctr">
              <a:spcBef>
                <a:spcPts val="0"/>
              </a:spcBef>
              <a:spcAft>
                <a:spcPts val="0"/>
              </a:spcAft>
              <a:buNone/>
            </a:pPr>
            <a:r>
              <a:rPr lang="en" sz="1000">
                <a:latin typeface="Calibri"/>
                <a:ea typeface="Calibri"/>
                <a:cs typeface="Calibri"/>
                <a:sym typeface="Calibri"/>
              </a:rPr>
              <a:t>Each point you make should serve the purpose of adding to the overall picture.</a:t>
            </a:r>
            <a:endParaRPr sz="1000">
              <a:latin typeface="Calibri"/>
              <a:ea typeface="Calibri"/>
              <a:cs typeface="Calibri"/>
              <a:sym typeface="Calibri"/>
            </a:endParaRPr>
          </a:p>
        </p:txBody>
      </p:sp>
      <p:pic>
        <p:nvPicPr>
          <p:cNvPr descr="http://1.bp.blogspot.com/-CXmzwW1aZqA/UdDVopZMBTI/AAAAAAAAAt8/brwzxziMlaY/s327/bob-ross-1.jpg" id="355" name="Google Shape;355;p46"/>
          <p:cNvPicPr preferRelativeResize="0"/>
          <p:nvPr/>
        </p:nvPicPr>
        <p:blipFill>
          <a:blip r:embed="rId3">
            <a:alphaModFix amt="66000"/>
          </a:blip>
          <a:stretch>
            <a:fillRect/>
          </a:stretch>
        </p:blipFill>
        <p:spPr>
          <a:xfrm>
            <a:off x="7195831" y="3423939"/>
            <a:ext cx="1948169" cy="1753873"/>
          </a:xfrm>
          <a:prstGeom prst="rect">
            <a:avLst/>
          </a:prstGeom>
          <a:noFill/>
          <a:ln>
            <a:noFill/>
          </a:ln>
        </p:spPr>
      </p:pic>
      <p:sp>
        <p:nvSpPr>
          <p:cNvPr id="356" name="Google Shape;356;p46"/>
          <p:cNvSpPr/>
          <p:nvPr/>
        </p:nvSpPr>
        <p:spPr>
          <a:xfrm>
            <a:off x="6896400" y="2134200"/>
            <a:ext cx="2089200" cy="1102500"/>
          </a:xfrm>
          <a:prstGeom prst="wedgeRoundRectCallout">
            <a:avLst>
              <a:gd fmla="val 31249" name="adj1"/>
              <a:gd fmla="val 65043" name="adj2"/>
              <a:gd fmla="val 0" name="adj3"/>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7" name="Google Shape;357;p46"/>
          <p:cNvPicPr preferRelativeResize="0"/>
          <p:nvPr/>
        </p:nvPicPr>
        <p:blipFill>
          <a:blip r:embed="rId4">
            <a:alphaModFix/>
          </a:blip>
          <a:stretch>
            <a:fillRect/>
          </a:stretch>
        </p:blipFill>
        <p:spPr>
          <a:xfrm>
            <a:off x="93274" y="2306831"/>
            <a:ext cx="4567031" cy="2722463"/>
          </a:xfrm>
          <a:prstGeom prst="rect">
            <a:avLst/>
          </a:prstGeom>
          <a:noFill/>
          <a:ln>
            <a:noFill/>
          </a:ln>
        </p:spPr>
      </p:pic>
      <p:sp>
        <p:nvSpPr>
          <p:cNvPr id="358" name="Google Shape;358;p46"/>
          <p:cNvSpPr/>
          <p:nvPr/>
        </p:nvSpPr>
        <p:spPr>
          <a:xfrm>
            <a:off x="-3725" y="2416444"/>
            <a:ext cx="4156575" cy="1421888"/>
          </a:xfrm>
          <a:custGeom>
            <a:rect b="b" l="l" r="r" t="t"/>
            <a:pathLst>
              <a:path extrusionOk="0" h="75834" w="166263">
                <a:moveTo>
                  <a:pt x="0" y="10447"/>
                </a:moveTo>
                <a:cubicBezTo>
                  <a:pt x="1095" y="10795"/>
                  <a:pt x="2587" y="9950"/>
                  <a:pt x="6567" y="12537"/>
                </a:cubicBezTo>
                <a:cubicBezTo>
                  <a:pt x="10547" y="15124"/>
                  <a:pt x="18557" y="18755"/>
                  <a:pt x="23880" y="25969"/>
                </a:cubicBezTo>
                <a:cubicBezTo>
                  <a:pt x="29203" y="33183"/>
                  <a:pt x="34526" y="48854"/>
                  <a:pt x="38506" y="55819"/>
                </a:cubicBezTo>
                <a:cubicBezTo>
                  <a:pt x="42486" y="62784"/>
                  <a:pt x="44028" y="64525"/>
                  <a:pt x="47759" y="67759"/>
                </a:cubicBezTo>
                <a:cubicBezTo>
                  <a:pt x="51490" y="70993"/>
                  <a:pt x="55769" y="74276"/>
                  <a:pt x="60893" y="75221"/>
                </a:cubicBezTo>
                <a:cubicBezTo>
                  <a:pt x="66017" y="76166"/>
                  <a:pt x="73232" y="76216"/>
                  <a:pt x="78505" y="73430"/>
                </a:cubicBezTo>
                <a:cubicBezTo>
                  <a:pt x="83779" y="70644"/>
                  <a:pt x="88504" y="63679"/>
                  <a:pt x="92534" y="58505"/>
                </a:cubicBezTo>
                <a:cubicBezTo>
                  <a:pt x="96564" y="53331"/>
                  <a:pt x="97360" y="48356"/>
                  <a:pt x="102683" y="42386"/>
                </a:cubicBezTo>
                <a:cubicBezTo>
                  <a:pt x="108006" y="36416"/>
                  <a:pt x="117708" y="28158"/>
                  <a:pt x="124474" y="22686"/>
                </a:cubicBezTo>
                <a:cubicBezTo>
                  <a:pt x="131240" y="17214"/>
                  <a:pt x="136314" y="13333"/>
                  <a:pt x="143279" y="9552"/>
                </a:cubicBezTo>
                <a:cubicBezTo>
                  <a:pt x="150244" y="5771"/>
                  <a:pt x="162432" y="1592"/>
                  <a:pt x="166263" y="0"/>
                </a:cubicBezTo>
              </a:path>
            </a:pathLst>
          </a:custGeom>
          <a:noFill/>
          <a:ln cap="flat" cmpd="sng" w="38100">
            <a:solidFill>
              <a:srgbClr val="000000"/>
            </a:solidFill>
            <a:prstDash val="solid"/>
            <a:round/>
            <a:headEnd len="med" w="med" type="none"/>
            <a:tailEnd len="med" w="med" type="none"/>
          </a:ln>
        </p:spPr>
      </p:sp>
      <p:sp>
        <p:nvSpPr>
          <p:cNvPr id="359" name="Google Shape;359;p46"/>
          <p:cNvSpPr/>
          <p:nvPr/>
        </p:nvSpPr>
        <p:spPr>
          <a:xfrm>
            <a:off x="6621350" y="1941994"/>
            <a:ext cx="2446500" cy="1505400"/>
          </a:xfrm>
          <a:prstGeom prst="rect">
            <a:avLst/>
          </a:prstGeom>
          <a:solidFill>
            <a:srgbClr val="FFFFFF">
              <a:alpha val="71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46"/>
          <p:cNvSpPr txBox="1"/>
          <p:nvPr/>
        </p:nvSpPr>
        <p:spPr>
          <a:xfrm>
            <a:off x="160450" y="848044"/>
            <a:ext cx="3440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A 500 mb trough will move east...</a:t>
            </a:r>
            <a:endParaRPr>
              <a:latin typeface="Calibri"/>
              <a:ea typeface="Calibri"/>
              <a:cs typeface="Calibri"/>
              <a:sym typeface="Calibri"/>
            </a:endParaRPr>
          </a:p>
        </p:txBody>
      </p:sp>
      <p:sp>
        <p:nvSpPr>
          <p:cNvPr id="361" name="Google Shape;361;p46"/>
          <p:cNvSpPr txBox="1"/>
          <p:nvPr>
            <p:ph type="ctrTitle"/>
          </p:nvPr>
        </p:nvSpPr>
        <p:spPr>
          <a:xfrm>
            <a:off x="0" y="-122569"/>
            <a:ext cx="9144000" cy="1102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lang="en" sz="4500" u="sng"/>
              <a:t>Content of a Forecast Discussion</a:t>
            </a:r>
            <a:endParaRPr sz="29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pic>
        <p:nvPicPr>
          <p:cNvPr id="367" name="Google Shape;367;p47"/>
          <p:cNvPicPr preferRelativeResize="0"/>
          <p:nvPr/>
        </p:nvPicPr>
        <p:blipFill>
          <a:blip r:embed="rId3">
            <a:alphaModFix/>
          </a:blip>
          <a:stretch>
            <a:fillRect/>
          </a:stretch>
        </p:blipFill>
        <p:spPr>
          <a:xfrm>
            <a:off x="93274" y="2306831"/>
            <a:ext cx="4567031" cy="2722463"/>
          </a:xfrm>
          <a:prstGeom prst="rect">
            <a:avLst/>
          </a:prstGeom>
          <a:noFill/>
          <a:ln>
            <a:noFill/>
          </a:ln>
        </p:spPr>
      </p:pic>
      <p:sp>
        <p:nvSpPr>
          <p:cNvPr id="368" name="Google Shape;368;p47"/>
          <p:cNvSpPr/>
          <p:nvPr/>
        </p:nvSpPr>
        <p:spPr>
          <a:xfrm>
            <a:off x="-3725" y="2416444"/>
            <a:ext cx="4156575" cy="1421888"/>
          </a:xfrm>
          <a:custGeom>
            <a:rect b="b" l="l" r="r" t="t"/>
            <a:pathLst>
              <a:path extrusionOk="0" h="75834" w="166263">
                <a:moveTo>
                  <a:pt x="0" y="10447"/>
                </a:moveTo>
                <a:cubicBezTo>
                  <a:pt x="1095" y="10795"/>
                  <a:pt x="2587" y="9950"/>
                  <a:pt x="6567" y="12537"/>
                </a:cubicBezTo>
                <a:cubicBezTo>
                  <a:pt x="10547" y="15124"/>
                  <a:pt x="18557" y="18755"/>
                  <a:pt x="23880" y="25969"/>
                </a:cubicBezTo>
                <a:cubicBezTo>
                  <a:pt x="29203" y="33183"/>
                  <a:pt x="34526" y="48854"/>
                  <a:pt x="38506" y="55819"/>
                </a:cubicBezTo>
                <a:cubicBezTo>
                  <a:pt x="42486" y="62784"/>
                  <a:pt x="44028" y="64525"/>
                  <a:pt x="47759" y="67759"/>
                </a:cubicBezTo>
                <a:cubicBezTo>
                  <a:pt x="51490" y="70993"/>
                  <a:pt x="55769" y="74276"/>
                  <a:pt x="60893" y="75221"/>
                </a:cubicBezTo>
                <a:cubicBezTo>
                  <a:pt x="66017" y="76166"/>
                  <a:pt x="73232" y="76216"/>
                  <a:pt x="78505" y="73430"/>
                </a:cubicBezTo>
                <a:cubicBezTo>
                  <a:pt x="83779" y="70644"/>
                  <a:pt x="88504" y="63679"/>
                  <a:pt x="92534" y="58505"/>
                </a:cubicBezTo>
                <a:cubicBezTo>
                  <a:pt x="96564" y="53331"/>
                  <a:pt x="97360" y="48356"/>
                  <a:pt x="102683" y="42386"/>
                </a:cubicBezTo>
                <a:cubicBezTo>
                  <a:pt x="108006" y="36416"/>
                  <a:pt x="117708" y="28158"/>
                  <a:pt x="124474" y="22686"/>
                </a:cubicBezTo>
                <a:cubicBezTo>
                  <a:pt x="131240" y="17214"/>
                  <a:pt x="136314" y="13333"/>
                  <a:pt x="143279" y="9552"/>
                </a:cubicBezTo>
                <a:cubicBezTo>
                  <a:pt x="150244" y="5771"/>
                  <a:pt x="162432" y="1592"/>
                  <a:pt x="166263" y="0"/>
                </a:cubicBezTo>
              </a:path>
            </a:pathLst>
          </a:custGeom>
          <a:noFill/>
          <a:ln cap="flat" cmpd="sng" w="38100">
            <a:solidFill>
              <a:srgbClr val="000000"/>
            </a:solidFill>
            <a:prstDash val="solid"/>
            <a:round/>
            <a:headEnd len="med" w="med" type="none"/>
            <a:tailEnd len="med" w="med" type="none"/>
          </a:ln>
        </p:spPr>
      </p:sp>
      <p:sp>
        <p:nvSpPr>
          <p:cNvPr id="369" name="Google Shape;369;p47"/>
          <p:cNvSpPr txBox="1"/>
          <p:nvPr/>
        </p:nvSpPr>
        <p:spPr>
          <a:xfrm>
            <a:off x="2455725" y="3067725"/>
            <a:ext cx="470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980000"/>
                </a:solidFill>
                <a:latin typeface="Calibri"/>
                <a:ea typeface="Calibri"/>
                <a:cs typeface="Calibri"/>
                <a:sym typeface="Calibri"/>
              </a:rPr>
              <a:t>L</a:t>
            </a:r>
            <a:endParaRPr b="1" sz="3000">
              <a:solidFill>
                <a:srgbClr val="980000"/>
              </a:solidFill>
              <a:latin typeface="Calibri"/>
              <a:ea typeface="Calibri"/>
              <a:cs typeface="Calibri"/>
              <a:sym typeface="Calibri"/>
            </a:endParaRPr>
          </a:p>
        </p:txBody>
      </p:sp>
      <p:sp>
        <p:nvSpPr>
          <p:cNvPr id="370" name="Google Shape;370;p47"/>
          <p:cNvSpPr txBox="1"/>
          <p:nvPr/>
        </p:nvSpPr>
        <p:spPr>
          <a:xfrm>
            <a:off x="6872407" y="2156172"/>
            <a:ext cx="20892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Use words to paint a picture of the severe weather forecast!</a:t>
            </a:r>
            <a:endParaRPr sz="1000">
              <a:latin typeface="Calibri"/>
              <a:ea typeface="Calibri"/>
              <a:cs typeface="Calibri"/>
              <a:sym typeface="Calibri"/>
            </a:endParaRPr>
          </a:p>
          <a:p>
            <a:pPr indent="0" lvl="0" marL="0" rtl="0" algn="ctr">
              <a:spcBef>
                <a:spcPts val="0"/>
              </a:spcBef>
              <a:spcAft>
                <a:spcPts val="0"/>
              </a:spcAft>
              <a:buNone/>
            </a:pPr>
            <a:r>
              <a:t/>
            </a:r>
            <a:endParaRPr sz="1000">
              <a:latin typeface="Calibri"/>
              <a:ea typeface="Calibri"/>
              <a:cs typeface="Calibri"/>
              <a:sym typeface="Calibri"/>
            </a:endParaRPr>
          </a:p>
          <a:p>
            <a:pPr indent="0" lvl="0" marL="0" rtl="0" algn="ctr">
              <a:spcBef>
                <a:spcPts val="0"/>
              </a:spcBef>
              <a:spcAft>
                <a:spcPts val="0"/>
              </a:spcAft>
              <a:buNone/>
            </a:pPr>
            <a:r>
              <a:rPr lang="en" sz="1000">
                <a:latin typeface="Calibri"/>
                <a:ea typeface="Calibri"/>
                <a:cs typeface="Calibri"/>
                <a:sym typeface="Calibri"/>
              </a:rPr>
              <a:t>Each point you make should serve the purpose of adding to the overall picture.</a:t>
            </a:r>
            <a:endParaRPr sz="1000">
              <a:latin typeface="Calibri"/>
              <a:ea typeface="Calibri"/>
              <a:cs typeface="Calibri"/>
              <a:sym typeface="Calibri"/>
            </a:endParaRPr>
          </a:p>
        </p:txBody>
      </p:sp>
      <p:pic>
        <p:nvPicPr>
          <p:cNvPr descr="http://1.bp.blogspot.com/-CXmzwW1aZqA/UdDVopZMBTI/AAAAAAAAAt8/brwzxziMlaY/s327/bob-ross-1.jpg" id="371" name="Google Shape;371;p47"/>
          <p:cNvPicPr preferRelativeResize="0"/>
          <p:nvPr/>
        </p:nvPicPr>
        <p:blipFill>
          <a:blip r:embed="rId4">
            <a:alphaModFix amt="66000"/>
          </a:blip>
          <a:stretch>
            <a:fillRect/>
          </a:stretch>
        </p:blipFill>
        <p:spPr>
          <a:xfrm>
            <a:off x="7195831" y="3423939"/>
            <a:ext cx="1948169" cy="1753873"/>
          </a:xfrm>
          <a:prstGeom prst="rect">
            <a:avLst/>
          </a:prstGeom>
          <a:noFill/>
          <a:ln>
            <a:noFill/>
          </a:ln>
        </p:spPr>
      </p:pic>
      <p:sp>
        <p:nvSpPr>
          <p:cNvPr id="372" name="Google Shape;372;p47"/>
          <p:cNvSpPr/>
          <p:nvPr/>
        </p:nvSpPr>
        <p:spPr>
          <a:xfrm>
            <a:off x="6896400" y="2134200"/>
            <a:ext cx="2089200" cy="1102500"/>
          </a:xfrm>
          <a:prstGeom prst="wedgeRoundRectCallout">
            <a:avLst>
              <a:gd fmla="val 31249" name="adj1"/>
              <a:gd fmla="val 65043" name="adj2"/>
              <a:gd fmla="val 0" name="adj3"/>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47"/>
          <p:cNvSpPr/>
          <p:nvPr/>
        </p:nvSpPr>
        <p:spPr>
          <a:xfrm>
            <a:off x="6621350" y="1941994"/>
            <a:ext cx="2446500" cy="1505400"/>
          </a:xfrm>
          <a:prstGeom prst="rect">
            <a:avLst/>
          </a:prstGeom>
          <a:solidFill>
            <a:srgbClr val="FFFFFF">
              <a:alpha val="71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47"/>
          <p:cNvSpPr txBox="1"/>
          <p:nvPr/>
        </p:nvSpPr>
        <p:spPr>
          <a:xfrm>
            <a:off x="160450" y="848044"/>
            <a:ext cx="3440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A 500 mb trough will move east...</a:t>
            </a:r>
            <a:endParaRPr>
              <a:latin typeface="Calibri"/>
              <a:ea typeface="Calibri"/>
              <a:cs typeface="Calibri"/>
              <a:sym typeface="Calibri"/>
            </a:endParaRPr>
          </a:p>
        </p:txBody>
      </p:sp>
      <p:sp>
        <p:nvSpPr>
          <p:cNvPr id="375" name="Google Shape;375;p47"/>
          <p:cNvSpPr txBox="1"/>
          <p:nvPr/>
        </p:nvSpPr>
        <p:spPr>
          <a:xfrm>
            <a:off x="714225" y="1091044"/>
            <a:ext cx="3440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Which will help deepen a low over NE...</a:t>
            </a:r>
            <a:endParaRPr>
              <a:latin typeface="Calibri"/>
              <a:ea typeface="Calibri"/>
              <a:cs typeface="Calibri"/>
              <a:sym typeface="Calibri"/>
            </a:endParaRPr>
          </a:p>
        </p:txBody>
      </p:sp>
      <p:sp>
        <p:nvSpPr>
          <p:cNvPr id="376" name="Google Shape;376;p47"/>
          <p:cNvSpPr txBox="1"/>
          <p:nvPr>
            <p:ph type="ctrTitle"/>
          </p:nvPr>
        </p:nvSpPr>
        <p:spPr>
          <a:xfrm>
            <a:off x="0" y="-122569"/>
            <a:ext cx="9144000" cy="1102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lang="en" sz="4500" u="sng"/>
              <a:t>Content of a Forecast Discussion</a:t>
            </a:r>
            <a:endParaRPr sz="29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pic>
        <p:nvPicPr>
          <p:cNvPr id="382" name="Google Shape;382;p48"/>
          <p:cNvPicPr preferRelativeResize="0"/>
          <p:nvPr/>
        </p:nvPicPr>
        <p:blipFill>
          <a:blip r:embed="rId3">
            <a:alphaModFix/>
          </a:blip>
          <a:stretch>
            <a:fillRect/>
          </a:stretch>
        </p:blipFill>
        <p:spPr>
          <a:xfrm>
            <a:off x="93274" y="2306831"/>
            <a:ext cx="4567031" cy="2722463"/>
          </a:xfrm>
          <a:prstGeom prst="rect">
            <a:avLst/>
          </a:prstGeom>
          <a:noFill/>
          <a:ln>
            <a:noFill/>
          </a:ln>
        </p:spPr>
      </p:pic>
      <p:sp>
        <p:nvSpPr>
          <p:cNvPr id="383" name="Google Shape;383;p48"/>
          <p:cNvSpPr/>
          <p:nvPr/>
        </p:nvSpPr>
        <p:spPr>
          <a:xfrm>
            <a:off x="-3725" y="2416444"/>
            <a:ext cx="4156575" cy="1421888"/>
          </a:xfrm>
          <a:custGeom>
            <a:rect b="b" l="l" r="r" t="t"/>
            <a:pathLst>
              <a:path extrusionOk="0" h="75834" w="166263">
                <a:moveTo>
                  <a:pt x="0" y="10447"/>
                </a:moveTo>
                <a:cubicBezTo>
                  <a:pt x="1095" y="10795"/>
                  <a:pt x="2587" y="9950"/>
                  <a:pt x="6567" y="12537"/>
                </a:cubicBezTo>
                <a:cubicBezTo>
                  <a:pt x="10547" y="15124"/>
                  <a:pt x="18557" y="18755"/>
                  <a:pt x="23880" y="25969"/>
                </a:cubicBezTo>
                <a:cubicBezTo>
                  <a:pt x="29203" y="33183"/>
                  <a:pt x="34526" y="48854"/>
                  <a:pt x="38506" y="55819"/>
                </a:cubicBezTo>
                <a:cubicBezTo>
                  <a:pt x="42486" y="62784"/>
                  <a:pt x="44028" y="64525"/>
                  <a:pt x="47759" y="67759"/>
                </a:cubicBezTo>
                <a:cubicBezTo>
                  <a:pt x="51490" y="70993"/>
                  <a:pt x="55769" y="74276"/>
                  <a:pt x="60893" y="75221"/>
                </a:cubicBezTo>
                <a:cubicBezTo>
                  <a:pt x="66017" y="76166"/>
                  <a:pt x="73232" y="76216"/>
                  <a:pt x="78505" y="73430"/>
                </a:cubicBezTo>
                <a:cubicBezTo>
                  <a:pt x="83779" y="70644"/>
                  <a:pt x="88504" y="63679"/>
                  <a:pt x="92534" y="58505"/>
                </a:cubicBezTo>
                <a:cubicBezTo>
                  <a:pt x="96564" y="53331"/>
                  <a:pt x="97360" y="48356"/>
                  <a:pt x="102683" y="42386"/>
                </a:cubicBezTo>
                <a:cubicBezTo>
                  <a:pt x="108006" y="36416"/>
                  <a:pt x="117708" y="28158"/>
                  <a:pt x="124474" y="22686"/>
                </a:cubicBezTo>
                <a:cubicBezTo>
                  <a:pt x="131240" y="17214"/>
                  <a:pt x="136314" y="13333"/>
                  <a:pt x="143279" y="9552"/>
                </a:cubicBezTo>
                <a:cubicBezTo>
                  <a:pt x="150244" y="5771"/>
                  <a:pt x="162432" y="1592"/>
                  <a:pt x="166263" y="0"/>
                </a:cubicBezTo>
              </a:path>
            </a:pathLst>
          </a:custGeom>
          <a:noFill/>
          <a:ln cap="flat" cmpd="sng" w="38100">
            <a:solidFill>
              <a:srgbClr val="000000"/>
            </a:solidFill>
            <a:prstDash val="solid"/>
            <a:round/>
            <a:headEnd len="med" w="med" type="none"/>
            <a:tailEnd len="med" w="med" type="none"/>
          </a:ln>
        </p:spPr>
      </p:sp>
      <p:sp>
        <p:nvSpPr>
          <p:cNvPr id="384" name="Google Shape;384;p48"/>
          <p:cNvSpPr txBox="1"/>
          <p:nvPr/>
        </p:nvSpPr>
        <p:spPr>
          <a:xfrm>
            <a:off x="2455725" y="3067725"/>
            <a:ext cx="470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980000"/>
                </a:solidFill>
                <a:latin typeface="Calibri"/>
                <a:ea typeface="Calibri"/>
                <a:cs typeface="Calibri"/>
                <a:sym typeface="Calibri"/>
              </a:rPr>
              <a:t>L</a:t>
            </a:r>
            <a:endParaRPr b="1" sz="3000">
              <a:solidFill>
                <a:srgbClr val="980000"/>
              </a:solidFill>
              <a:latin typeface="Calibri"/>
              <a:ea typeface="Calibri"/>
              <a:cs typeface="Calibri"/>
              <a:sym typeface="Calibri"/>
            </a:endParaRPr>
          </a:p>
        </p:txBody>
      </p:sp>
      <p:sp>
        <p:nvSpPr>
          <p:cNvPr id="385" name="Google Shape;385;p48"/>
          <p:cNvSpPr/>
          <p:nvPr/>
        </p:nvSpPr>
        <p:spPr>
          <a:xfrm>
            <a:off x="2593200" y="3367894"/>
            <a:ext cx="1134300" cy="1522350"/>
          </a:xfrm>
          <a:custGeom>
            <a:rect b="b" l="l" r="r" t="t"/>
            <a:pathLst>
              <a:path extrusionOk="0" h="81192" w="45372">
                <a:moveTo>
                  <a:pt x="22388" y="80893"/>
                </a:moveTo>
                <a:lnTo>
                  <a:pt x="19403" y="78207"/>
                </a:lnTo>
                <a:lnTo>
                  <a:pt x="4776" y="61193"/>
                </a:lnTo>
                <a:lnTo>
                  <a:pt x="1791" y="36716"/>
                </a:lnTo>
                <a:lnTo>
                  <a:pt x="0" y="9254"/>
                </a:lnTo>
                <a:lnTo>
                  <a:pt x="10746" y="0"/>
                </a:lnTo>
                <a:lnTo>
                  <a:pt x="23880" y="6269"/>
                </a:lnTo>
                <a:lnTo>
                  <a:pt x="27462" y="33432"/>
                </a:lnTo>
                <a:lnTo>
                  <a:pt x="32835" y="49850"/>
                </a:lnTo>
                <a:lnTo>
                  <a:pt x="38805" y="61193"/>
                </a:lnTo>
                <a:lnTo>
                  <a:pt x="45372" y="70745"/>
                </a:lnTo>
                <a:lnTo>
                  <a:pt x="33432" y="81192"/>
                </a:lnTo>
                <a:close/>
              </a:path>
            </a:pathLst>
          </a:custGeom>
          <a:solidFill>
            <a:srgbClr val="B6D7A8">
              <a:alpha val="42780"/>
            </a:srgbClr>
          </a:solidFill>
          <a:ln cap="flat" cmpd="sng" w="9525">
            <a:solidFill>
              <a:srgbClr val="93C47D"/>
            </a:solidFill>
            <a:prstDash val="solid"/>
            <a:round/>
            <a:headEnd len="med" w="med" type="none"/>
            <a:tailEnd len="med" w="med" type="none"/>
          </a:ln>
        </p:spPr>
      </p:sp>
      <p:sp>
        <p:nvSpPr>
          <p:cNvPr id="386" name="Google Shape;386;p48"/>
          <p:cNvSpPr/>
          <p:nvPr/>
        </p:nvSpPr>
        <p:spPr>
          <a:xfrm>
            <a:off x="2854400" y="3541406"/>
            <a:ext cx="119400" cy="419756"/>
          </a:xfrm>
          <a:custGeom>
            <a:rect b="b" l="l" r="r" t="t"/>
            <a:pathLst>
              <a:path extrusionOk="0" h="22387" w="4776">
                <a:moveTo>
                  <a:pt x="4776" y="22387"/>
                </a:moveTo>
                <a:cubicBezTo>
                  <a:pt x="4179" y="20248"/>
                  <a:pt x="1990" y="13283"/>
                  <a:pt x="1194" y="9552"/>
                </a:cubicBezTo>
                <a:cubicBezTo>
                  <a:pt x="398" y="5821"/>
                  <a:pt x="199" y="1592"/>
                  <a:pt x="0" y="0"/>
                </a:cubicBezTo>
              </a:path>
            </a:pathLst>
          </a:custGeom>
          <a:noFill/>
          <a:ln cap="flat" cmpd="sng" w="28575">
            <a:solidFill>
              <a:srgbClr val="38761D"/>
            </a:solidFill>
            <a:prstDash val="solid"/>
            <a:round/>
            <a:headEnd len="med" w="med" type="none"/>
            <a:tailEnd len="med" w="med" type="triangle"/>
          </a:ln>
        </p:spPr>
      </p:sp>
      <p:sp>
        <p:nvSpPr>
          <p:cNvPr id="387" name="Google Shape;387;p48"/>
          <p:cNvSpPr txBox="1"/>
          <p:nvPr/>
        </p:nvSpPr>
        <p:spPr>
          <a:xfrm>
            <a:off x="6872407" y="2156172"/>
            <a:ext cx="20892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Use words to paint a picture of the severe weather forecast!</a:t>
            </a:r>
            <a:endParaRPr sz="1000">
              <a:latin typeface="Calibri"/>
              <a:ea typeface="Calibri"/>
              <a:cs typeface="Calibri"/>
              <a:sym typeface="Calibri"/>
            </a:endParaRPr>
          </a:p>
          <a:p>
            <a:pPr indent="0" lvl="0" marL="0" rtl="0" algn="ctr">
              <a:spcBef>
                <a:spcPts val="0"/>
              </a:spcBef>
              <a:spcAft>
                <a:spcPts val="0"/>
              </a:spcAft>
              <a:buNone/>
            </a:pPr>
            <a:r>
              <a:t/>
            </a:r>
            <a:endParaRPr sz="1000">
              <a:latin typeface="Calibri"/>
              <a:ea typeface="Calibri"/>
              <a:cs typeface="Calibri"/>
              <a:sym typeface="Calibri"/>
            </a:endParaRPr>
          </a:p>
          <a:p>
            <a:pPr indent="0" lvl="0" marL="0" rtl="0" algn="ctr">
              <a:spcBef>
                <a:spcPts val="0"/>
              </a:spcBef>
              <a:spcAft>
                <a:spcPts val="0"/>
              </a:spcAft>
              <a:buNone/>
            </a:pPr>
            <a:r>
              <a:rPr lang="en" sz="1000">
                <a:latin typeface="Calibri"/>
                <a:ea typeface="Calibri"/>
                <a:cs typeface="Calibri"/>
                <a:sym typeface="Calibri"/>
              </a:rPr>
              <a:t>Each point you make should serve the purpose of adding to the overall picture.</a:t>
            </a:r>
            <a:endParaRPr sz="1000">
              <a:latin typeface="Calibri"/>
              <a:ea typeface="Calibri"/>
              <a:cs typeface="Calibri"/>
              <a:sym typeface="Calibri"/>
            </a:endParaRPr>
          </a:p>
        </p:txBody>
      </p:sp>
      <p:pic>
        <p:nvPicPr>
          <p:cNvPr descr="http://1.bp.blogspot.com/-CXmzwW1aZqA/UdDVopZMBTI/AAAAAAAAAt8/brwzxziMlaY/s327/bob-ross-1.jpg" id="388" name="Google Shape;388;p48"/>
          <p:cNvPicPr preferRelativeResize="0"/>
          <p:nvPr/>
        </p:nvPicPr>
        <p:blipFill>
          <a:blip r:embed="rId4">
            <a:alphaModFix amt="66000"/>
          </a:blip>
          <a:stretch>
            <a:fillRect/>
          </a:stretch>
        </p:blipFill>
        <p:spPr>
          <a:xfrm>
            <a:off x="7195831" y="3423939"/>
            <a:ext cx="1948169" cy="1753873"/>
          </a:xfrm>
          <a:prstGeom prst="rect">
            <a:avLst/>
          </a:prstGeom>
          <a:noFill/>
          <a:ln>
            <a:noFill/>
          </a:ln>
        </p:spPr>
      </p:pic>
      <p:sp>
        <p:nvSpPr>
          <p:cNvPr id="389" name="Google Shape;389;p48"/>
          <p:cNvSpPr/>
          <p:nvPr/>
        </p:nvSpPr>
        <p:spPr>
          <a:xfrm>
            <a:off x="6896400" y="2134200"/>
            <a:ext cx="2089200" cy="1102500"/>
          </a:xfrm>
          <a:prstGeom prst="wedgeRoundRectCallout">
            <a:avLst>
              <a:gd fmla="val 31249" name="adj1"/>
              <a:gd fmla="val 65043" name="adj2"/>
              <a:gd fmla="val 0" name="adj3"/>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48"/>
          <p:cNvSpPr/>
          <p:nvPr/>
        </p:nvSpPr>
        <p:spPr>
          <a:xfrm>
            <a:off x="6621350" y="1941994"/>
            <a:ext cx="2446500" cy="1505400"/>
          </a:xfrm>
          <a:prstGeom prst="rect">
            <a:avLst/>
          </a:prstGeom>
          <a:solidFill>
            <a:srgbClr val="FFFFFF">
              <a:alpha val="71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48"/>
          <p:cNvSpPr txBox="1"/>
          <p:nvPr/>
        </p:nvSpPr>
        <p:spPr>
          <a:xfrm>
            <a:off x="160450" y="848044"/>
            <a:ext cx="3440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A 500 mb trough will move east...</a:t>
            </a:r>
            <a:endParaRPr>
              <a:latin typeface="Calibri"/>
              <a:ea typeface="Calibri"/>
              <a:cs typeface="Calibri"/>
              <a:sym typeface="Calibri"/>
            </a:endParaRPr>
          </a:p>
        </p:txBody>
      </p:sp>
      <p:sp>
        <p:nvSpPr>
          <p:cNvPr id="392" name="Google Shape;392;p48"/>
          <p:cNvSpPr txBox="1"/>
          <p:nvPr/>
        </p:nvSpPr>
        <p:spPr>
          <a:xfrm>
            <a:off x="714225" y="1091044"/>
            <a:ext cx="3440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Which will help deepen a low over NE...</a:t>
            </a:r>
            <a:endParaRPr>
              <a:latin typeface="Calibri"/>
              <a:ea typeface="Calibri"/>
              <a:cs typeface="Calibri"/>
              <a:sym typeface="Calibri"/>
            </a:endParaRPr>
          </a:p>
        </p:txBody>
      </p:sp>
      <p:sp>
        <p:nvSpPr>
          <p:cNvPr id="393" name="Google Shape;393;p48"/>
          <p:cNvSpPr txBox="1"/>
          <p:nvPr/>
        </p:nvSpPr>
        <p:spPr>
          <a:xfrm>
            <a:off x="1255100" y="1336331"/>
            <a:ext cx="6561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In response, southerly winds will increase and draw moisture northward into MO...</a:t>
            </a:r>
            <a:endParaRPr>
              <a:latin typeface="Calibri"/>
              <a:ea typeface="Calibri"/>
              <a:cs typeface="Calibri"/>
              <a:sym typeface="Calibri"/>
            </a:endParaRPr>
          </a:p>
        </p:txBody>
      </p:sp>
      <p:sp>
        <p:nvSpPr>
          <p:cNvPr id="394" name="Google Shape;394;p48"/>
          <p:cNvSpPr txBox="1"/>
          <p:nvPr>
            <p:ph type="ctrTitle"/>
          </p:nvPr>
        </p:nvSpPr>
        <p:spPr>
          <a:xfrm>
            <a:off x="0" y="-122569"/>
            <a:ext cx="9144000" cy="1102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lang="en" sz="4500" u="sng"/>
              <a:t>Content of a Forecast Discussion</a:t>
            </a:r>
            <a:endParaRPr sz="29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pic>
        <p:nvPicPr>
          <p:cNvPr id="400" name="Google Shape;400;p49"/>
          <p:cNvPicPr preferRelativeResize="0"/>
          <p:nvPr/>
        </p:nvPicPr>
        <p:blipFill>
          <a:blip r:embed="rId3">
            <a:alphaModFix/>
          </a:blip>
          <a:stretch>
            <a:fillRect/>
          </a:stretch>
        </p:blipFill>
        <p:spPr>
          <a:xfrm>
            <a:off x="93274" y="2306831"/>
            <a:ext cx="4567031" cy="2722463"/>
          </a:xfrm>
          <a:prstGeom prst="rect">
            <a:avLst/>
          </a:prstGeom>
          <a:noFill/>
          <a:ln>
            <a:noFill/>
          </a:ln>
        </p:spPr>
      </p:pic>
      <p:sp>
        <p:nvSpPr>
          <p:cNvPr id="401" name="Google Shape;401;p49"/>
          <p:cNvSpPr/>
          <p:nvPr/>
        </p:nvSpPr>
        <p:spPr>
          <a:xfrm>
            <a:off x="-3725" y="2416444"/>
            <a:ext cx="4156575" cy="1421888"/>
          </a:xfrm>
          <a:custGeom>
            <a:rect b="b" l="l" r="r" t="t"/>
            <a:pathLst>
              <a:path extrusionOk="0" h="75834" w="166263">
                <a:moveTo>
                  <a:pt x="0" y="10447"/>
                </a:moveTo>
                <a:cubicBezTo>
                  <a:pt x="1095" y="10795"/>
                  <a:pt x="2587" y="9950"/>
                  <a:pt x="6567" y="12537"/>
                </a:cubicBezTo>
                <a:cubicBezTo>
                  <a:pt x="10547" y="15124"/>
                  <a:pt x="18557" y="18755"/>
                  <a:pt x="23880" y="25969"/>
                </a:cubicBezTo>
                <a:cubicBezTo>
                  <a:pt x="29203" y="33183"/>
                  <a:pt x="34526" y="48854"/>
                  <a:pt x="38506" y="55819"/>
                </a:cubicBezTo>
                <a:cubicBezTo>
                  <a:pt x="42486" y="62784"/>
                  <a:pt x="44028" y="64525"/>
                  <a:pt x="47759" y="67759"/>
                </a:cubicBezTo>
                <a:cubicBezTo>
                  <a:pt x="51490" y="70993"/>
                  <a:pt x="55769" y="74276"/>
                  <a:pt x="60893" y="75221"/>
                </a:cubicBezTo>
                <a:cubicBezTo>
                  <a:pt x="66017" y="76166"/>
                  <a:pt x="73232" y="76216"/>
                  <a:pt x="78505" y="73430"/>
                </a:cubicBezTo>
                <a:cubicBezTo>
                  <a:pt x="83779" y="70644"/>
                  <a:pt x="88504" y="63679"/>
                  <a:pt x="92534" y="58505"/>
                </a:cubicBezTo>
                <a:cubicBezTo>
                  <a:pt x="96564" y="53331"/>
                  <a:pt x="97360" y="48356"/>
                  <a:pt x="102683" y="42386"/>
                </a:cubicBezTo>
                <a:cubicBezTo>
                  <a:pt x="108006" y="36416"/>
                  <a:pt x="117708" y="28158"/>
                  <a:pt x="124474" y="22686"/>
                </a:cubicBezTo>
                <a:cubicBezTo>
                  <a:pt x="131240" y="17214"/>
                  <a:pt x="136314" y="13333"/>
                  <a:pt x="143279" y="9552"/>
                </a:cubicBezTo>
                <a:cubicBezTo>
                  <a:pt x="150244" y="5771"/>
                  <a:pt x="162432" y="1592"/>
                  <a:pt x="166263" y="0"/>
                </a:cubicBezTo>
              </a:path>
            </a:pathLst>
          </a:custGeom>
          <a:noFill/>
          <a:ln cap="flat" cmpd="sng" w="38100">
            <a:solidFill>
              <a:srgbClr val="000000"/>
            </a:solidFill>
            <a:prstDash val="solid"/>
            <a:round/>
            <a:headEnd len="med" w="med" type="none"/>
            <a:tailEnd len="med" w="med" type="none"/>
          </a:ln>
        </p:spPr>
      </p:sp>
      <p:sp>
        <p:nvSpPr>
          <p:cNvPr id="402" name="Google Shape;402;p49"/>
          <p:cNvSpPr txBox="1"/>
          <p:nvPr/>
        </p:nvSpPr>
        <p:spPr>
          <a:xfrm>
            <a:off x="2455725" y="3067725"/>
            <a:ext cx="470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980000"/>
                </a:solidFill>
                <a:latin typeface="Calibri"/>
                <a:ea typeface="Calibri"/>
                <a:cs typeface="Calibri"/>
                <a:sym typeface="Calibri"/>
              </a:rPr>
              <a:t>L</a:t>
            </a:r>
            <a:endParaRPr b="1" sz="3000">
              <a:solidFill>
                <a:srgbClr val="980000"/>
              </a:solidFill>
              <a:latin typeface="Calibri"/>
              <a:ea typeface="Calibri"/>
              <a:cs typeface="Calibri"/>
              <a:sym typeface="Calibri"/>
            </a:endParaRPr>
          </a:p>
        </p:txBody>
      </p:sp>
      <p:sp>
        <p:nvSpPr>
          <p:cNvPr id="403" name="Google Shape;403;p49"/>
          <p:cNvSpPr/>
          <p:nvPr/>
        </p:nvSpPr>
        <p:spPr>
          <a:xfrm>
            <a:off x="2593200" y="3367894"/>
            <a:ext cx="1134300" cy="1522350"/>
          </a:xfrm>
          <a:custGeom>
            <a:rect b="b" l="l" r="r" t="t"/>
            <a:pathLst>
              <a:path extrusionOk="0" h="81192" w="45372">
                <a:moveTo>
                  <a:pt x="22388" y="80893"/>
                </a:moveTo>
                <a:lnTo>
                  <a:pt x="19403" y="78207"/>
                </a:lnTo>
                <a:lnTo>
                  <a:pt x="4776" y="61193"/>
                </a:lnTo>
                <a:lnTo>
                  <a:pt x="1791" y="36716"/>
                </a:lnTo>
                <a:lnTo>
                  <a:pt x="0" y="9254"/>
                </a:lnTo>
                <a:lnTo>
                  <a:pt x="10746" y="0"/>
                </a:lnTo>
                <a:lnTo>
                  <a:pt x="23880" y="6269"/>
                </a:lnTo>
                <a:lnTo>
                  <a:pt x="27462" y="33432"/>
                </a:lnTo>
                <a:lnTo>
                  <a:pt x="32835" y="49850"/>
                </a:lnTo>
                <a:lnTo>
                  <a:pt x="38805" y="61193"/>
                </a:lnTo>
                <a:lnTo>
                  <a:pt x="45372" y="70745"/>
                </a:lnTo>
                <a:lnTo>
                  <a:pt x="33432" y="81192"/>
                </a:lnTo>
                <a:close/>
              </a:path>
            </a:pathLst>
          </a:custGeom>
          <a:solidFill>
            <a:srgbClr val="B6D7A8">
              <a:alpha val="42780"/>
            </a:srgbClr>
          </a:solidFill>
          <a:ln cap="flat" cmpd="sng" w="9525">
            <a:solidFill>
              <a:srgbClr val="93C47D"/>
            </a:solidFill>
            <a:prstDash val="solid"/>
            <a:round/>
            <a:headEnd len="med" w="med" type="none"/>
            <a:tailEnd len="med" w="med" type="none"/>
          </a:ln>
        </p:spPr>
      </p:sp>
      <p:sp>
        <p:nvSpPr>
          <p:cNvPr id="404" name="Google Shape;404;p49"/>
          <p:cNvSpPr/>
          <p:nvPr/>
        </p:nvSpPr>
        <p:spPr>
          <a:xfrm>
            <a:off x="2854400" y="3541406"/>
            <a:ext cx="119400" cy="419756"/>
          </a:xfrm>
          <a:custGeom>
            <a:rect b="b" l="l" r="r" t="t"/>
            <a:pathLst>
              <a:path extrusionOk="0" h="22387" w="4776">
                <a:moveTo>
                  <a:pt x="4776" y="22387"/>
                </a:moveTo>
                <a:cubicBezTo>
                  <a:pt x="4179" y="20248"/>
                  <a:pt x="1990" y="13283"/>
                  <a:pt x="1194" y="9552"/>
                </a:cubicBezTo>
                <a:cubicBezTo>
                  <a:pt x="398" y="5821"/>
                  <a:pt x="199" y="1592"/>
                  <a:pt x="0" y="0"/>
                </a:cubicBezTo>
              </a:path>
            </a:pathLst>
          </a:custGeom>
          <a:noFill/>
          <a:ln cap="flat" cmpd="sng" w="28575">
            <a:solidFill>
              <a:srgbClr val="38761D"/>
            </a:solidFill>
            <a:prstDash val="solid"/>
            <a:round/>
            <a:headEnd len="med" w="med" type="none"/>
            <a:tailEnd len="med" w="med" type="triangle"/>
          </a:ln>
        </p:spPr>
      </p:sp>
      <p:sp>
        <p:nvSpPr>
          <p:cNvPr id="405" name="Google Shape;405;p49"/>
          <p:cNvSpPr/>
          <p:nvPr/>
        </p:nvSpPr>
        <p:spPr>
          <a:xfrm>
            <a:off x="2675300" y="3455400"/>
            <a:ext cx="208980" cy="425304"/>
          </a:xfrm>
          <a:prstGeom prst="cloud">
            <a:avLst/>
          </a:pr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49"/>
          <p:cNvSpPr/>
          <p:nvPr/>
        </p:nvSpPr>
        <p:spPr>
          <a:xfrm>
            <a:off x="2805325" y="3179981"/>
            <a:ext cx="208980" cy="425304"/>
          </a:xfrm>
          <a:prstGeom prst="cloud">
            <a:avLst/>
          </a:pr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49"/>
          <p:cNvSpPr/>
          <p:nvPr/>
        </p:nvSpPr>
        <p:spPr>
          <a:xfrm>
            <a:off x="2771150" y="3838331"/>
            <a:ext cx="208980" cy="425304"/>
          </a:xfrm>
          <a:prstGeom prst="cloud">
            <a:avLst/>
          </a:pr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49"/>
          <p:cNvSpPr txBox="1"/>
          <p:nvPr/>
        </p:nvSpPr>
        <p:spPr>
          <a:xfrm>
            <a:off x="6872407" y="2156172"/>
            <a:ext cx="20892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Use words to paint a picture of the severe weather forecast!</a:t>
            </a:r>
            <a:endParaRPr sz="1000">
              <a:latin typeface="Calibri"/>
              <a:ea typeface="Calibri"/>
              <a:cs typeface="Calibri"/>
              <a:sym typeface="Calibri"/>
            </a:endParaRPr>
          </a:p>
          <a:p>
            <a:pPr indent="0" lvl="0" marL="0" rtl="0" algn="ctr">
              <a:spcBef>
                <a:spcPts val="0"/>
              </a:spcBef>
              <a:spcAft>
                <a:spcPts val="0"/>
              </a:spcAft>
              <a:buNone/>
            </a:pPr>
            <a:r>
              <a:t/>
            </a:r>
            <a:endParaRPr sz="1000">
              <a:latin typeface="Calibri"/>
              <a:ea typeface="Calibri"/>
              <a:cs typeface="Calibri"/>
              <a:sym typeface="Calibri"/>
            </a:endParaRPr>
          </a:p>
          <a:p>
            <a:pPr indent="0" lvl="0" marL="0" rtl="0" algn="ctr">
              <a:spcBef>
                <a:spcPts val="0"/>
              </a:spcBef>
              <a:spcAft>
                <a:spcPts val="0"/>
              </a:spcAft>
              <a:buNone/>
            </a:pPr>
            <a:r>
              <a:rPr lang="en" sz="1000">
                <a:latin typeface="Calibri"/>
                <a:ea typeface="Calibri"/>
                <a:cs typeface="Calibri"/>
                <a:sym typeface="Calibri"/>
              </a:rPr>
              <a:t>Each point you make should serve the purpose of adding to the overall picture.</a:t>
            </a:r>
            <a:endParaRPr sz="1000">
              <a:latin typeface="Calibri"/>
              <a:ea typeface="Calibri"/>
              <a:cs typeface="Calibri"/>
              <a:sym typeface="Calibri"/>
            </a:endParaRPr>
          </a:p>
        </p:txBody>
      </p:sp>
      <p:pic>
        <p:nvPicPr>
          <p:cNvPr descr="http://1.bp.blogspot.com/-CXmzwW1aZqA/UdDVopZMBTI/AAAAAAAAAt8/brwzxziMlaY/s327/bob-ross-1.jpg" id="409" name="Google Shape;409;p49"/>
          <p:cNvPicPr preferRelativeResize="0"/>
          <p:nvPr/>
        </p:nvPicPr>
        <p:blipFill>
          <a:blip r:embed="rId4">
            <a:alphaModFix amt="66000"/>
          </a:blip>
          <a:stretch>
            <a:fillRect/>
          </a:stretch>
        </p:blipFill>
        <p:spPr>
          <a:xfrm>
            <a:off x="7195831" y="3423939"/>
            <a:ext cx="1948169" cy="1753873"/>
          </a:xfrm>
          <a:prstGeom prst="rect">
            <a:avLst/>
          </a:prstGeom>
          <a:noFill/>
          <a:ln>
            <a:noFill/>
          </a:ln>
        </p:spPr>
      </p:pic>
      <p:sp>
        <p:nvSpPr>
          <p:cNvPr id="410" name="Google Shape;410;p49"/>
          <p:cNvSpPr/>
          <p:nvPr/>
        </p:nvSpPr>
        <p:spPr>
          <a:xfrm>
            <a:off x="6896400" y="2134200"/>
            <a:ext cx="2089200" cy="1102500"/>
          </a:xfrm>
          <a:prstGeom prst="wedgeRoundRectCallout">
            <a:avLst>
              <a:gd fmla="val 31249" name="adj1"/>
              <a:gd fmla="val 65043" name="adj2"/>
              <a:gd fmla="val 0" name="adj3"/>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49"/>
          <p:cNvSpPr/>
          <p:nvPr/>
        </p:nvSpPr>
        <p:spPr>
          <a:xfrm>
            <a:off x="6621350" y="1941994"/>
            <a:ext cx="2446500" cy="1505400"/>
          </a:xfrm>
          <a:prstGeom prst="rect">
            <a:avLst/>
          </a:prstGeom>
          <a:solidFill>
            <a:srgbClr val="FFFFFF">
              <a:alpha val="71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49"/>
          <p:cNvSpPr txBox="1"/>
          <p:nvPr/>
        </p:nvSpPr>
        <p:spPr>
          <a:xfrm>
            <a:off x="160450" y="848044"/>
            <a:ext cx="3440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A 500 mb trough will move east...</a:t>
            </a:r>
            <a:endParaRPr>
              <a:latin typeface="Calibri"/>
              <a:ea typeface="Calibri"/>
              <a:cs typeface="Calibri"/>
              <a:sym typeface="Calibri"/>
            </a:endParaRPr>
          </a:p>
        </p:txBody>
      </p:sp>
      <p:sp>
        <p:nvSpPr>
          <p:cNvPr id="413" name="Google Shape;413;p49"/>
          <p:cNvSpPr txBox="1"/>
          <p:nvPr/>
        </p:nvSpPr>
        <p:spPr>
          <a:xfrm>
            <a:off x="714225" y="1091044"/>
            <a:ext cx="3440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Which will help deepen a low over NE...</a:t>
            </a:r>
            <a:endParaRPr>
              <a:latin typeface="Calibri"/>
              <a:ea typeface="Calibri"/>
              <a:cs typeface="Calibri"/>
              <a:sym typeface="Calibri"/>
            </a:endParaRPr>
          </a:p>
        </p:txBody>
      </p:sp>
      <p:sp>
        <p:nvSpPr>
          <p:cNvPr id="414" name="Google Shape;414;p49"/>
          <p:cNvSpPr txBox="1"/>
          <p:nvPr/>
        </p:nvSpPr>
        <p:spPr>
          <a:xfrm>
            <a:off x="1255100" y="1336331"/>
            <a:ext cx="6561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In response, southerly winds will increase and draw moisture northward into MO...</a:t>
            </a:r>
            <a:endParaRPr>
              <a:latin typeface="Calibri"/>
              <a:ea typeface="Calibri"/>
              <a:cs typeface="Calibri"/>
              <a:sym typeface="Calibri"/>
            </a:endParaRPr>
          </a:p>
        </p:txBody>
      </p:sp>
      <p:sp>
        <p:nvSpPr>
          <p:cNvPr id="415" name="Google Shape;415;p49"/>
          <p:cNvSpPr txBox="1"/>
          <p:nvPr/>
        </p:nvSpPr>
        <p:spPr>
          <a:xfrm>
            <a:off x="1915775" y="1605394"/>
            <a:ext cx="4485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The additional moisture and sunny conditions will </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help increase CAPE by late afternoon...</a:t>
            </a:r>
            <a:endParaRPr>
              <a:latin typeface="Calibri"/>
              <a:ea typeface="Calibri"/>
              <a:cs typeface="Calibri"/>
              <a:sym typeface="Calibri"/>
            </a:endParaRPr>
          </a:p>
        </p:txBody>
      </p:sp>
      <p:sp>
        <p:nvSpPr>
          <p:cNvPr id="416" name="Google Shape;416;p49"/>
          <p:cNvSpPr txBox="1"/>
          <p:nvPr>
            <p:ph type="ctrTitle"/>
          </p:nvPr>
        </p:nvSpPr>
        <p:spPr>
          <a:xfrm>
            <a:off x="0" y="-122569"/>
            <a:ext cx="9144000" cy="1102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lang="en" sz="4500" u="sng"/>
              <a:t>Content of a Forecast Discussion</a:t>
            </a:r>
            <a:endParaRPr sz="29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pic>
        <p:nvPicPr>
          <p:cNvPr id="422" name="Google Shape;422;p50"/>
          <p:cNvPicPr preferRelativeResize="0"/>
          <p:nvPr/>
        </p:nvPicPr>
        <p:blipFill>
          <a:blip r:embed="rId3">
            <a:alphaModFix/>
          </a:blip>
          <a:stretch>
            <a:fillRect/>
          </a:stretch>
        </p:blipFill>
        <p:spPr>
          <a:xfrm>
            <a:off x="93274" y="2306831"/>
            <a:ext cx="4567031" cy="2722463"/>
          </a:xfrm>
          <a:prstGeom prst="rect">
            <a:avLst/>
          </a:prstGeom>
          <a:noFill/>
          <a:ln>
            <a:noFill/>
          </a:ln>
        </p:spPr>
      </p:pic>
      <p:sp>
        <p:nvSpPr>
          <p:cNvPr id="423" name="Google Shape;423;p50"/>
          <p:cNvSpPr/>
          <p:nvPr/>
        </p:nvSpPr>
        <p:spPr>
          <a:xfrm>
            <a:off x="-3725" y="2416444"/>
            <a:ext cx="4156575" cy="1421888"/>
          </a:xfrm>
          <a:custGeom>
            <a:rect b="b" l="l" r="r" t="t"/>
            <a:pathLst>
              <a:path extrusionOk="0" h="75834" w="166263">
                <a:moveTo>
                  <a:pt x="0" y="10447"/>
                </a:moveTo>
                <a:cubicBezTo>
                  <a:pt x="1095" y="10795"/>
                  <a:pt x="2587" y="9950"/>
                  <a:pt x="6567" y="12537"/>
                </a:cubicBezTo>
                <a:cubicBezTo>
                  <a:pt x="10547" y="15124"/>
                  <a:pt x="18557" y="18755"/>
                  <a:pt x="23880" y="25969"/>
                </a:cubicBezTo>
                <a:cubicBezTo>
                  <a:pt x="29203" y="33183"/>
                  <a:pt x="34526" y="48854"/>
                  <a:pt x="38506" y="55819"/>
                </a:cubicBezTo>
                <a:cubicBezTo>
                  <a:pt x="42486" y="62784"/>
                  <a:pt x="44028" y="64525"/>
                  <a:pt x="47759" y="67759"/>
                </a:cubicBezTo>
                <a:cubicBezTo>
                  <a:pt x="51490" y="70993"/>
                  <a:pt x="55769" y="74276"/>
                  <a:pt x="60893" y="75221"/>
                </a:cubicBezTo>
                <a:cubicBezTo>
                  <a:pt x="66017" y="76166"/>
                  <a:pt x="73232" y="76216"/>
                  <a:pt x="78505" y="73430"/>
                </a:cubicBezTo>
                <a:cubicBezTo>
                  <a:pt x="83779" y="70644"/>
                  <a:pt x="88504" y="63679"/>
                  <a:pt x="92534" y="58505"/>
                </a:cubicBezTo>
                <a:cubicBezTo>
                  <a:pt x="96564" y="53331"/>
                  <a:pt x="97360" y="48356"/>
                  <a:pt x="102683" y="42386"/>
                </a:cubicBezTo>
                <a:cubicBezTo>
                  <a:pt x="108006" y="36416"/>
                  <a:pt x="117708" y="28158"/>
                  <a:pt x="124474" y="22686"/>
                </a:cubicBezTo>
                <a:cubicBezTo>
                  <a:pt x="131240" y="17214"/>
                  <a:pt x="136314" y="13333"/>
                  <a:pt x="143279" y="9552"/>
                </a:cubicBezTo>
                <a:cubicBezTo>
                  <a:pt x="150244" y="5771"/>
                  <a:pt x="162432" y="1592"/>
                  <a:pt x="166263" y="0"/>
                </a:cubicBezTo>
              </a:path>
            </a:pathLst>
          </a:custGeom>
          <a:noFill/>
          <a:ln cap="flat" cmpd="sng" w="38100">
            <a:solidFill>
              <a:srgbClr val="000000"/>
            </a:solidFill>
            <a:prstDash val="solid"/>
            <a:round/>
            <a:headEnd len="med" w="med" type="none"/>
            <a:tailEnd len="med" w="med" type="none"/>
          </a:ln>
        </p:spPr>
      </p:sp>
      <p:sp>
        <p:nvSpPr>
          <p:cNvPr id="424" name="Google Shape;424;p50"/>
          <p:cNvSpPr txBox="1"/>
          <p:nvPr/>
        </p:nvSpPr>
        <p:spPr>
          <a:xfrm>
            <a:off x="2455725" y="3067725"/>
            <a:ext cx="470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980000"/>
                </a:solidFill>
                <a:latin typeface="Calibri"/>
                <a:ea typeface="Calibri"/>
                <a:cs typeface="Calibri"/>
                <a:sym typeface="Calibri"/>
              </a:rPr>
              <a:t>L</a:t>
            </a:r>
            <a:endParaRPr b="1" sz="3000">
              <a:solidFill>
                <a:srgbClr val="980000"/>
              </a:solidFill>
              <a:latin typeface="Calibri"/>
              <a:ea typeface="Calibri"/>
              <a:cs typeface="Calibri"/>
              <a:sym typeface="Calibri"/>
            </a:endParaRPr>
          </a:p>
        </p:txBody>
      </p:sp>
      <p:sp>
        <p:nvSpPr>
          <p:cNvPr id="425" name="Google Shape;425;p50"/>
          <p:cNvSpPr/>
          <p:nvPr/>
        </p:nvSpPr>
        <p:spPr>
          <a:xfrm>
            <a:off x="2593200" y="3367894"/>
            <a:ext cx="1134300" cy="1522350"/>
          </a:xfrm>
          <a:custGeom>
            <a:rect b="b" l="l" r="r" t="t"/>
            <a:pathLst>
              <a:path extrusionOk="0" h="81192" w="45372">
                <a:moveTo>
                  <a:pt x="22388" y="80893"/>
                </a:moveTo>
                <a:lnTo>
                  <a:pt x="19403" y="78207"/>
                </a:lnTo>
                <a:lnTo>
                  <a:pt x="4776" y="61193"/>
                </a:lnTo>
                <a:lnTo>
                  <a:pt x="1791" y="36716"/>
                </a:lnTo>
                <a:lnTo>
                  <a:pt x="0" y="9254"/>
                </a:lnTo>
                <a:lnTo>
                  <a:pt x="10746" y="0"/>
                </a:lnTo>
                <a:lnTo>
                  <a:pt x="23880" y="6269"/>
                </a:lnTo>
                <a:lnTo>
                  <a:pt x="27462" y="33432"/>
                </a:lnTo>
                <a:lnTo>
                  <a:pt x="32835" y="49850"/>
                </a:lnTo>
                <a:lnTo>
                  <a:pt x="38805" y="61193"/>
                </a:lnTo>
                <a:lnTo>
                  <a:pt x="45372" y="70745"/>
                </a:lnTo>
                <a:lnTo>
                  <a:pt x="33432" y="81192"/>
                </a:lnTo>
                <a:close/>
              </a:path>
            </a:pathLst>
          </a:custGeom>
          <a:solidFill>
            <a:srgbClr val="B6D7A8">
              <a:alpha val="42780"/>
            </a:srgbClr>
          </a:solidFill>
          <a:ln cap="flat" cmpd="sng" w="9525">
            <a:solidFill>
              <a:srgbClr val="93C47D"/>
            </a:solidFill>
            <a:prstDash val="solid"/>
            <a:round/>
            <a:headEnd len="med" w="med" type="none"/>
            <a:tailEnd len="med" w="med" type="none"/>
          </a:ln>
        </p:spPr>
      </p:sp>
      <p:sp>
        <p:nvSpPr>
          <p:cNvPr id="426" name="Google Shape;426;p50"/>
          <p:cNvSpPr/>
          <p:nvPr/>
        </p:nvSpPr>
        <p:spPr>
          <a:xfrm>
            <a:off x="2854400" y="3541406"/>
            <a:ext cx="119400" cy="419756"/>
          </a:xfrm>
          <a:custGeom>
            <a:rect b="b" l="l" r="r" t="t"/>
            <a:pathLst>
              <a:path extrusionOk="0" h="22387" w="4776">
                <a:moveTo>
                  <a:pt x="4776" y="22387"/>
                </a:moveTo>
                <a:cubicBezTo>
                  <a:pt x="4179" y="20248"/>
                  <a:pt x="1990" y="13283"/>
                  <a:pt x="1194" y="9552"/>
                </a:cubicBezTo>
                <a:cubicBezTo>
                  <a:pt x="398" y="5821"/>
                  <a:pt x="199" y="1592"/>
                  <a:pt x="0" y="0"/>
                </a:cubicBezTo>
              </a:path>
            </a:pathLst>
          </a:custGeom>
          <a:noFill/>
          <a:ln cap="flat" cmpd="sng" w="28575">
            <a:solidFill>
              <a:srgbClr val="38761D"/>
            </a:solidFill>
            <a:prstDash val="solid"/>
            <a:round/>
            <a:headEnd len="med" w="med" type="none"/>
            <a:tailEnd len="med" w="med" type="triangle"/>
          </a:ln>
        </p:spPr>
      </p:sp>
      <p:pic>
        <p:nvPicPr>
          <p:cNvPr id="427" name="Google Shape;427;p50"/>
          <p:cNvPicPr preferRelativeResize="0"/>
          <p:nvPr/>
        </p:nvPicPr>
        <p:blipFill>
          <a:blip r:embed="rId4">
            <a:alphaModFix/>
          </a:blip>
          <a:stretch>
            <a:fillRect/>
          </a:stretch>
        </p:blipFill>
        <p:spPr>
          <a:xfrm>
            <a:off x="2704075" y="3367889"/>
            <a:ext cx="275119" cy="275110"/>
          </a:xfrm>
          <a:prstGeom prst="rect">
            <a:avLst/>
          </a:prstGeom>
          <a:noFill/>
          <a:ln>
            <a:noFill/>
          </a:ln>
        </p:spPr>
      </p:pic>
      <p:pic>
        <p:nvPicPr>
          <p:cNvPr id="428" name="Google Shape;428;p50"/>
          <p:cNvPicPr preferRelativeResize="0"/>
          <p:nvPr/>
        </p:nvPicPr>
        <p:blipFill>
          <a:blip r:embed="rId4">
            <a:alphaModFix/>
          </a:blip>
          <a:stretch>
            <a:fillRect/>
          </a:stretch>
        </p:blipFill>
        <p:spPr>
          <a:xfrm>
            <a:off x="2627875" y="3653639"/>
            <a:ext cx="275119" cy="275110"/>
          </a:xfrm>
          <a:prstGeom prst="rect">
            <a:avLst/>
          </a:prstGeom>
          <a:noFill/>
          <a:ln>
            <a:noFill/>
          </a:ln>
        </p:spPr>
      </p:pic>
      <p:pic>
        <p:nvPicPr>
          <p:cNvPr id="429" name="Google Shape;429;p50"/>
          <p:cNvPicPr preferRelativeResize="0"/>
          <p:nvPr/>
        </p:nvPicPr>
        <p:blipFill>
          <a:blip r:embed="rId4">
            <a:alphaModFix/>
          </a:blip>
          <a:stretch>
            <a:fillRect/>
          </a:stretch>
        </p:blipFill>
        <p:spPr>
          <a:xfrm>
            <a:off x="2627875" y="3939389"/>
            <a:ext cx="275119" cy="275110"/>
          </a:xfrm>
          <a:prstGeom prst="rect">
            <a:avLst/>
          </a:prstGeom>
          <a:noFill/>
          <a:ln>
            <a:noFill/>
          </a:ln>
        </p:spPr>
      </p:pic>
      <p:sp>
        <p:nvSpPr>
          <p:cNvPr id="430" name="Google Shape;430;p50"/>
          <p:cNvSpPr txBox="1"/>
          <p:nvPr/>
        </p:nvSpPr>
        <p:spPr>
          <a:xfrm>
            <a:off x="6872407" y="2156172"/>
            <a:ext cx="20892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Use words to paint a picture of the severe weather forecast!</a:t>
            </a:r>
            <a:endParaRPr sz="1000">
              <a:latin typeface="Calibri"/>
              <a:ea typeface="Calibri"/>
              <a:cs typeface="Calibri"/>
              <a:sym typeface="Calibri"/>
            </a:endParaRPr>
          </a:p>
          <a:p>
            <a:pPr indent="0" lvl="0" marL="0" rtl="0" algn="ctr">
              <a:spcBef>
                <a:spcPts val="0"/>
              </a:spcBef>
              <a:spcAft>
                <a:spcPts val="0"/>
              </a:spcAft>
              <a:buNone/>
            </a:pPr>
            <a:r>
              <a:t/>
            </a:r>
            <a:endParaRPr sz="1000">
              <a:latin typeface="Calibri"/>
              <a:ea typeface="Calibri"/>
              <a:cs typeface="Calibri"/>
              <a:sym typeface="Calibri"/>
            </a:endParaRPr>
          </a:p>
          <a:p>
            <a:pPr indent="0" lvl="0" marL="0" rtl="0" algn="ctr">
              <a:spcBef>
                <a:spcPts val="0"/>
              </a:spcBef>
              <a:spcAft>
                <a:spcPts val="0"/>
              </a:spcAft>
              <a:buNone/>
            </a:pPr>
            <a:r>
              <a:rPr lang="en" sz="1000">
                <a:latin typeface="Calibri"/>
                <a:ea typeface="Calibri"/>
                <a:cs typeface="Calibri"/>
                <a:sym typeface="Calibri"/>
              </a:rPr>
              <a:t>Each point you make should serve the purpose of adding to the overall picture.</a:t>
            </a:r>
            <a:endParaRPr sz="1000">
              <a:latin typeface="Calibri"/>
              <a:ea typeface="Calibri"/>
              <a:cs typeface="Calibri"/>
              <a:sym typeface="Calibri"/>
            </a:endParaRPr>
          </a:p>
        </p:txBody>
      </p:sp>
      <p:pic>
        <p:nvPicPr>
          <p:cNvPr descr="http://1.bp.blogspot.com/-CXmzwW1aZqA/UdDVopZMBTI/AAAAAAAAAt8/brwzxziMlaY/s327/bob-ross-1.jpg" id="431" name="Google Shape;431;p50"/>
          <p:cNvPicPr preferRelativeResize="0"/>
          <p:nvPr/>
        </p:nvPicPr>
        <p:blipFill>
          <a:blip r:embed="rId5">
            <a:alphaModFix amt="66000"/>
          </a:blip>
          <a:stretch>
            <a:fillRect/>
          </a:stretch>
        </p:blipFill>
        <p:spPr>
          <a:xfrm>
            <a:off x="7195831" y="3423939"/>
            <a:ext cx="1948169" cy="1753873"/>
          </a:xfrm>
          <a:prstGeom prst="rect">
            <a:avLst/>
          </a:prstGeom>
          <a:noFill/>
          <a:ln>
            <a:noFill/>
          </a:ln>
        </p:spPr>
      </p:pic>
      <p:sp>
        <p:nvSpPr>
          <p:cNvPr id="432" name="Google Shape;432;p50"/>
          <p:cNvSpPr/>
          <p:nvPr/>
        </p:nvSpPr>
        <p:spPr>
          <a:xfrm>
            <a:off x="6896400" y="2134200"/>
            <a:ext cx="2089200" cy="1102500"/>
          </a:xfrm>
          <a:prstGeom prst="wedgeRoundRectCallout">
            <a:avLst>
              <a:gd fmla="val 31249" name="adj1"/>
              <a:gd fmla="val 65043" name="adj2"/>
              <a:gd fmla="val 0" name="adj3"/>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50"/>
          <p:cNvSpPr/>
          <p:nvPr/>
        </p:nvSpPr>
        <p:spPr>
          <a:xfrm>
            <a:off x="6621350" y="1941994"/>
            <a:ext cx="2446500" cy="1505400"/>
          </a:xfrm>
          <a:prstGeom prst="rect">
            <a:avLst/>
          </a:prstGeom>
          <a:solidFill>
            <a:srgbClr val="FFFFFF">
              <a:alpha val="71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50"/>
          <p:cNvSpPr txBox="1"/>
          <p:nvPr/>
        </p:nvSpPr>
        <p:spPr>
          <a:xfrm>
            <a:off x="160450" y="848044"/>
            <a:ext cx="3440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A 500 mb trough will move east...</a:t>
            </a:r>
            <a:endParaRPr>
              <a:latin typeface="Calibri"/>
              <a:ea typeface="Calibri"/>
              <a:cs typeface="Calibri"/>
              <a:sym typeface="Calibri"/>
            </a:endParaRPr>
          </a:p>
        </p:txBody>
      </p:sp>
      <p:sp>
        <p:nvSpPr>
          <p:cNvPr id="435" name="Google Shape;435;p50"/>
          <p:cNvSpPr txBox="1"/>
          <p:nvPr/>
        </p:nvSpPr>
        <p:spPr>
          <a:xfrm>
            <a:off x="714225" y="1091044"/>
            <a:ext cx="3440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Which will help deepen a low over NE...</a:t>
            </a:r>
            <a:endParaRPr>
              <a:latin typeface="Calibri"/>
              <a:ea typeface="Calibri"/>
              <a:cs typeface="Calibri"/>
              <a:sym typeface="Calibri"/>
            </a:endParaRPr>
          </a:p>
        </p:txBody>
      </p:sp>
      <p:sp>
        <p:nvSpPr>
          <p:cNvPr id="436" name="Google Shape;436;p50"/>
          <p:cNvSpPr txBox="1"/>
          <p:nvPr/>
        </p:nvSpPr>
        <p:spPr>
          <a:xfrm>
            <a:off x="1255100" y="1336331"/>
            <a:ext cx="6561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In response, southerly winds will increase and draw moisture northward into MO...</a:t>
            </a:r>
            <a:endParaRPr>
              <a:latin typeface="Calibri"/>
              <a:ea typeface="Calibri"/>
              <a:cs typeface="Calibri"/>
              <a:sym typeface="Calibri"/>
            </a:endParaRPr>
          </a:p>
        </p:txBody>
      </p:sp>
      <p:sp>
        <p:nvSpPr>
          <p:cNvPr id="437" name="Google Shape;437;p50"/>
          <p:cNvSpPr txBox="1"/>
          <p:nvPr/>
        </p:nvSpPr>
        <p:spPr>
          <a:xfrm>
            <a:off x="1915775" y="1605394"/>
            <a:ext cx="4485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The additional moisture and sunny conditions will </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help increase CAPE by late afternoon...</a:t>
            </a:r>
            <a:endParaRPr>
              <a:latin typeface="Calibri"/>
              <a:ea typeface="Calibri"/>
              <a:cs typeface="Calibri"/>
              <a:sym typeface="Calibri"/>
            </a:endParaRPr>
          </a:p>
        </p:txBody>
      </p:sp>
      <p:sp>
        <p:nvSpPr>
          <p:cNvPr id="438" name="Google Shape;438;p50"/>
          <p:cNvSpPr txBox="1"/>
          <p:nvPr/>
        </p:nvSpPr>
        <p:spPr>
          <a:xfrm>
            <a:off x="2704075" y="1987903"/>
            <a:ext cx="4485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Calibri"/>
                <a:ea typeface="Calibri"/>
                <a:cs typeface="Calibri"/>
                <a:sym typeface="Calibri"/>
              </a:rPr>
              <a:t>This will increase our thunderstorm chances by 4 PM.</a:t>
            </a:r>
            <a:endParaRPr b="1">
              <a:latin typeface="Calibri"/>
              <a:ea typeface="Calibri"/>
              <a:cs typeface="Calibri"/>
              <a:sym typeface="Calibri"/>
            </a:endParaRPr>
          </a:p>
        </p:txBody>
      </p:sp>
      <p:sp>
        <p:nvSpPr>
          <p:cNvPr id="439" name="Google Shape;439;p50"/>
          <p:cNvSpPr txBox="1"/>
          <p:nvPr>
            <p:ph type="ctrTitle"/>
          </p:nvPr>
        </p:nvSpPr>
        <p:spPr>
          <a:xfrm>
            <a:off x="0" y="-122569"/>
            <a:ext cx="9144000" cy="1102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lang="en" sz="4500" u="sng"/>
              <a:t>Content of a Forecast Discussion</a:t>
            </a:r>
            <a:endParaRPr sz="29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51"/>
          <p:cNvSpPr/>
          <p:nvPr/>
        </p:nvSpPr>
        <p:spPr>
          <a:xfrm>
            <a:off x="6896400" y="1981800"/>
            <a:ext cx="2089200" cy="1102500"/>
          </a:xfrm>
          <a:prstGeom prst="wedgeRoundRectCallout">
            <a:avLst>
              <a:gd fmla="val 31249" name="adj1"/>
              <a:gd fmla="val 65043" name="adj2"/>
              <a:gd fmla="val 0" name="adj3"/>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51"/>
          <p:cNvSpPr txBox="1"/>
          <p:nvPr/>
        </p:nvSpPr>
        <p:spPr>
          <a:xfrm>
            <a:off x="6872400" y="2270475"/>
            <a:ext cx="21132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Notice how nicely the discussion flows. Each line builds on the previous sentence and supports the next sentence, leading to main point!</a:t>
            </a:r>
            <a:endParaRPr sz="1000">
              <a:latin typeface="Calibri"/>
              <a:ea typeface="Calibri"/>
              <a:cs typeface="Calibri"/>
              <a:sym typeface="Calibri"/>
            </a:endParaRPr>
          </a:p>
        </p:txBody>
      </p:sp>
      <p:pic>
        <p:nvPicPr>
          <p:cNvPr descr="http://1.bp.blogspot.com/-CXmzwW1aZqA/UdDVopZMBTI/AAAAAAAAAt8/brwzxziMlaY/s327/bob-ross-1.jpg" id="447" name="Google Shape;447;p51"/>
          <p:cNvPicPr preferRelativeResize="0"/>
          <p:nvPr/>
        </p:nvPicPr>
        <p:blipFill>
          <a:blip r:embed="rId3">
            <a:alphaModFix/>
          </a:blip>
          <a:stretch>
            <a:fillRect/>
          </a:stretch>
        </p:blipFill>
        <p:spPr>
          <a:xfrm>
            <a:off x="7195831" y="3423939"/>
            <a:ext cx="1948169" cy="1753873"/>
          </a:xfrm>
          <a:prstGeom prst="rect">
            <a:avLst/>
          </a:prstGeom>
          <a:noFill/>
          <a:ln>
            <a:noFill/>
          </a:ln>
        </p:spPr>
      </p:pic>
      <p:pic>
        <p:nvPicPr>
          <p:cNvPr id="448" name="Google Shape;448;p51"/>
          <p:cNvPicPr preferRelativeResize="0"/>
          <p:nvPr/>
        </p:nvPicPr>
        <p:blipFill>
          <a:blip r:embed="rId4">
            <a:alphaModFix/>
          </a:blip>
          <a:stretch>
            <a:fillRect/>
          </a:stretch>
        </p:blipFill>
        <p:spPr>
          <a:xfrm>
            <a:off x="93274" y="2306831"/>
            <a:ext cx="4567031" cy="2722463"/>
          </a:xfrm>
          <a:prstGeom prst="rect">
            <a:avLst/>
          </a:prstGeom>
          <a:noFill/>
          <a:ln>
            <a:noFill/>
          </a:ln>
        </p:spPr>
      </p:pic>
      <p:sp>
        <p:nvSpPr>
          <p:cNvPr id="449" name="Google Shape;449;p51"/>
          <p:cNvSpPr/>
          <p:nvPr/>
        </p:nvSpPr>
        <p:spPr>
          <a:xfrm>
            <a:off x="-3725" y="2416444"/>
            <a:ext cx="4156575" cy="1421888"/>
          </a:xfrm>
          <a:custGeom>
            <a:rect b="b" l="l" r="r" t="t"/>
            <a:pathLst>
              <a:path extrusionOk="0" h="75834" w="166263">
                <a:moveTo>
                  <a:pt x="0" y="10447"/>
                </a:moveTo>
                <a:cubicBezTo>
                  <a:pt x="1095" y="10795"/>
                  <a:pt x="2587" y="9950"/>
                  <a:pt x="6567" y="12537"/>
                </a:cubicBezTo>
                <a:cubicBezTo>
                  <a:pt x="10547" y="15124"/>
                  <a:pt x="18557" y="18755"/>
                  <a:pt x="23880" y="25969"/>
                </a:cubicBezTo>
                <a:cubicBezTo>
                  <a:pt x="29203" y="33183"/>
                  <a:pt x="34526" y="48854"/>
                  <a:pt x="38506" y="55819"/>
                </a:cubicBezTo>
                <a:cubicBezTo>
                  <a:pt x="42486" y="62784"/>
                  <a:pt x="44028" y="64525"/>
                  <a:pt x="47759" y="67759"/>
                </a:cubicBezTo>
                <a:cubicBezTo>
                  <a:pt x="51490" y="70993"/>
                  <a:pt x="55769" y="74276"/>
                  <a:pt x="60893" y="75221"/>
                </a:cubicBezTo>
                <a:cubicBezTo>
                  <a:pt x="66017" y="76166"/>
                  <a:pt x="73232" y="76216"/>
                  <a:pt x="78505" y="73430"/>
                </a:cubicBezTo>
                <a:cubicBezTo>
                  <a:pt x="83779" y="70644"/>
                  <a:pt x="88504" y="63679"/>
                  <a:pt x="92534" y="58505"/>
                </a:cubicBezTo>
                <a:cubicBezTo>
                  <a:pt x="96564" y="53331"/>
                  <a:pt x="97360" y="48356"/>
                  <a:pt x="102683" y="42386"/>
                </a:cubicBezTo>
                <a:cubicBezTo>
                  <a:pt x="108006" y="36416"/>
                  <a:pt x="117708" y="28158"/>
                  <a:pt x="124474" y="22686"/>
                </a:cubicBezTo>
                <a:cubicBezTo>
                  <a:pt x="131240" y="17214"/>
                  <a:pt x="136314" y="13333"/>
                  <a:pt x="143279" y="9552"/>
                </a:cubicBezTo>
                <a:cubicBezTo>
                  <a:pt x="150244" y="5771"/>
                  <a:pt x="162432" y="1592"/>
                  <a:pt x="166263" y="0"/>
                </a:cubicBezTo>
              </a:path>
            </a:pathLst>
          </a:custGeom>
          <a:noFill/>
          <a:ln cap="flat" cmpd="sng" w="38100">
            <a:solidFill>
              <a:srgbClr val="000000"/>
            </a:solidFill>
            <a:prstDash val="solid"/>
            <a:round/>
            <a:headEnd len="med" w="med" type="none"/>
            <a:tailEnd len="med" w="med" type="none"/>
          </a:ln>
        </p:spPr>
      </p:sp>
      <p:sp>
        <p:nvSpPr>
          <p:cNvPr id="450" name="Google Shape;450;p51"/>
          <p:cNvSpPr txBox="1"/>
          <p:nvPr/>
        </p:nvSpPr>
        <p:spPr>
          <a:xfrm>
            <a:off x="160450" y="848044"/>
            <a:ext cx="3440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A 500 mb trough will move east...</a:t>
            </a:r>
            <a:endParaRPr>
              <a:latin typeface="Calibri"/>
              <a:ea typeface="Calibri"/>
              <a:cs typeface="Calibri"/>
              <a:sym typeface="Calibri"/>
            </a:endParaRPr>
          </a:p>
        </p:txBody>
      </p:sp>
      <p:sp>
        <p:nvSpPr>
          <p:cNvPr id="451" name="Google Shape;451;p51"/>
          <p:cNvSpPr txBox="1"/>
          <p:nvPr/>
        </p:nvSpPr>
        <p:spPr>
          <a:xfrm>
            <a:off x="714225" y="1091044"/>
            <a:ext cx="3440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Which will help deepen a low over NE...</a:t>
            </a:r>
            <a:endParaRPr>
              <a:latin typeface="Calibri"/>
              <a:ea typeface="Calibri"/>
              <a:cs typeface="Calibri"/>
              <a:sym typeface="Calibri"/>
            </a:endParaRPr>
          </a:p>
        </p:txBody>
      </p:sp>
      <p:sp>
        <p:nvSpPr>
          <p:cNvPr id="452" name="Google Shape;452;p51"/>
          <p:cNvSpPr txBox="1"/>
          <p:nvPr/>
        </p:nvSpPr>
        <p:spPr>
          <a:xfrm>
            <a:off x="2455725" y="3067725"/>
            <a:ext cx="470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980000"/>
                </a:solidFill>
                <a:latin typeface="Calibri"/>
                <a:ea typeface="Calibri"/>
                <a:cs typeface="Calibri"/>
                <a:sym typeface="Calibri"/>
              </a:rPr>
              <a:t>L</a:t>
            </a:r>
            <a:endParaRPr b="1" sz="3000">
              <a:solidFill>
                <a:srgbClr val="980000"/>
              </a:solidFill>
              <a:latin typeface="Calibri"/>
              <a:ea typeface="Calibri"/>
              <a:cs typeface="Calibri"/>
              <a:sym typeface="Calibri"/>
            </a:endParaRPr>
          </a:p>
        </p:txBody>
      </p:sp>
      <p:sp>
        <p:nvSpPr>
          <p:cNvPr id="453" name="Google Shape;453;p51"/>
          <p:cNvSpPr txBox="1"/>
          <p:nvPr/>
        </p:nvSpPr>
        <p:spPr>
          <a:xfrm>
            <a:off x="1255100" y="1336331"/>
            <a:ext cx="6561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In response, southerly winds will increase and draw moisture northward into MO...</a:t>
            </a:r>
            <a:endParaRPr>
              <a:latin typeface="Calibri"/>
              <a:ea typeface="Calibri"/>
              <a:cs typeface="Calibri"/>
              <a:sym typeface="Calibri"/>
            </a:endParaRPr>
          </a:p>
        </p:txBody>
      </p:sp>
      <p:sp>
        <p:nvSpPr>
          <p:cNvPr id="454" name="Google Shape;454;p51"/>
          <p:cNvSpPr/>
          <p:nvPr/>
        </p:nvSpPr>
        <p:spPr>
          <a:xfrm>
            <a:off x="2593200" y="3367894"/>
            <a:ext cx="1134300" cy="1522350"/>
          </a:xfrm>
          <a:custGeom>
            <a:rect b="b" l="l" r="r" t="t"/>
            <a:pathLst>
              <a:path extrusionOk="0" h="81192" w="45372">
                <a:moveTo>
                  <a:pt x="22388" y="80893"/>
                </a:moveTo>
                <a:lnTo>
                  <a:pt x="19403" y="78207"/>
                </a:lnTo>
                <a:lnTo>
                  <a:pt x="4776" y="61193"/>
                </a:lnTo>
                <a:lnTo>
                  <a:pt x="1791" y="36716"/>
                </a:lnTo>
                <a:lnTo>
                  <a:pt x="0" y="9254"/>
                </a:lnTo>
                <a:lnTo>
                  <a:pt x="10746" y="0"/>
                </a:lnTo>
                <a:lnTo>
                  <a:pt x="23880" y="6269"/>
                </a:lnTo>
                <a:lnTo>
                  <a:pt x="27462" y="33432"/>
                </a:lnTo>
                <a:lnTo>
                  <a:pt x="32835" y="49850"/>
                </a:lnTo>
                <a:lnTo>
                  <a:pt x="38805" y="61193"/>
                </a:lnTo>
                <a:lnTo>
                  <a:pt x="45372" y="70745"/>
                </a:lnTo>
                <a:lnTo>
                  <a:pt x="33432" y="81192"/>
                </a:lnTo>
                <a:close/>
              </a:path>
            </a:pathLst>
          </a:custGeom>
          <a:solidFill>
            <a:srgbClr val="B6D7A8">
              <a:alpha val="42780"/>
            </a:srgbClr>
          </a:solidFill>
          <a:ln cap="flat" cmpd="sng" w="9525">
            <a:solidFill>
              <a:srgbClr val="93C47D"/>
            </a:solidFill>
            <a:prstDash val="solid"/>
            <a:round/>
            <a:headEnd len="med" w="med" type="none"/>
            <a:tailEnd len="med" w="med" type="none"/>
          </a:ln>
        </p:spPr>
      </p:sp>
      <p:sp>
        <p:nvSpPr>
          <p:cNvPr id="455" name="Google Shape;455;p51"/>
          <p:cNvSpPr txBox="1"/>
          <p:nvPr/>
        </p:nvSpPr>
        <p:spPr>
          <a:xfrm>
            <a:off x="1915775" y="1605394"/>
            <a:ext cx="4485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The additional moisture and sunny conditions will </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help increase CAPE by late afternoon...</a:t>
            </a:r>
            <a:endParaRPr>
              <a:latin typeface="Calibri"/>
              <a:ea typeface="Calibri"/>
              <a:cs typeface="Calibri"/>
              <a:sym typeface="Calibri"/>
            </a:endParaRPr>
          </a:p>
        </p:txBody>
      </p:sp>
      <p:sp>
        <p:nvSpPr>
          <p:cNvPr id="456" name="Google Shape;456;p51"/>
          <p:cNvSpPr txBox="1"/>
          <p:nvPr/>
        </p:nvSpPr>
        <p:spPr>
          <a:xfrm>
            <a:off x="2704075" y="1987903"/>
            <a:ext cx="4485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Calibri"/>
                <a:ea typeface="Calibri"/>
                <a:cs typeface="Calibri"/>
                <a:sym typeface="Calibri"/>
              </a:rPr>
              <a:t>This will increase our thunderstorm chances by 4 PM.</a:t>
            </a:r>
            <a:endParaRPr b="1">
              <a:latin typeface="Calibri"/>
              <a:ea typeface="Calibri"/>
              <a:cs typeface="Calibri"/>
              <a:sym typeface="Calibri"/>
            </a:endParaRPr>
          </a:p>
        </p:txBody>
      </p:sp>
      <p:sp>
        <p:nvSpPr>
          <p:cNvPr id="457" name="Google Shape;457;p51"/>
          <p:cNvSpPr/>
          <p:nvPr/>
        </p:nvSpPr>
        <p:spPr>
          <a:xfrm>
            <a:off x="2854400" y="3541406"/>
            <a:ext cx="119400" cy="419756"/>
          </a:xfrm>
          <a:custGeom>
            <a:rect b="b" l="l" r="r" t="t"/>
            <a:pathLst>
              <a:path extrusionOk="0" h="22387" w="4776">
                <a:moveTo>
                  <a:pt x="4776" y="22387"/>
                </a:moveTo>
                <a:cubicBezTo>
                  <a:pt x="4179" y="20248"/>
                  <a:pt x="1990" y="13283"/>
                  <a:pt x="1194" y="9552"/>
                </a:cubicBezTo>
                <a:cubicBezTo>
                  <a:pt x="398" y="5821"/>
                  <a:pt x="199" y="1592"/>
                  <a:pt x="0" y="0"/>
                </a:cubicBezTo>
              </a:path>
            </a:pathLst>
          </a:custGeom>
          <a:noFill/>
          <a:ln cap="flat" cmpd="sng" w="28575">
            <a:solidFill>
              <a:srgbClr val="38761D"/>
            </a:solidFill>
            <a:prstDash val="solid"/>
            <a:round/>
            <a:headEnd len="med" w="med" type="none"/>
            <a:tailEnd len="med" w="med" type="triangle"/>
          </a:ln>
        </p:spPr>
      </p:sp>
      <p:pic>
        <p:nvPicPr>
          <p:cNvPr id="458" name="Google Shape;458;p51"/>
          <p:cNvPicPr preferRelativeResize="0"/>
          <p:nvPr/>
        </p:nvPicPr>
        <p:blipFill>
          <a:blip r:embed="rId5">
            <a:alphaModFix/>
          </a:blip>
          <a:stretch>
            <a:fillRect/>
          </a:stretch>
        </p:blipFill>
        <p:spPr>
          <a:xfrm>
            <a:off x="2704075" y="3367889"/>
            <a:ext cx="275119" cy="275110"/>
          </a:xfrm>
          <a:prstGeom prst="rect">
            <a:avLst/>
          </a:prstGeom>
          <a:noFill/>
          <a:ln>
            <a:noFill/>
          </a:ln>
        </p:spPr>
      </p:pic>
      <p:pic>
        <p:nvPicPr>
          <p:cNvPr id="459" name="Google Shape;459;p51"/>
          <p:cNvPicPr preferRelativeResize="0"/>
          <p:nvPr/>
        </p:nvPicPr>
        <p:blipFill>
          <a:blip r:embed="rId5">
            <a:alphaModFix/>
          </a:blip>
          <a:stretch>
            <a:fillRect/>
          </a:stretch>
        </p:blipFill>
        <p:spPr>
          <a:xfrm>
            <a:off x="2627875" y="3653639"/>
            <a:ext cx="275119" cy="275110"/>
          </a:xfrm>
          <a:prstGeom prst="rect">
            <a:avLst/>
          </a:prstGeom>
          <a:noFill/>
          <a:ln>
            <a:noFill/>
          </a:ln>
        </p:spPr>
      </p:pic>
      <p:pic>
        <p:nvPicPr>
          <p:cNvPr id="460" name="Google Shape;460;p51"/>
          <p:cNvPicPr preferRelativeResize="0"/>
          <p:nvPr/>
        </p:nvPicPr>
        <p:blipFill>
          <a:blip r:embed="rId5">
            <a:alphaModFix/>
          </a:blip>
          <a:stretch>
            <a:fillRect/>
          </a:stretch>
        </p:blipFill>
        <p:spPr>
          <a:xfrm>
            <a:off x="2627875" y="3939389"/>
            <a:ext cx="275119" cy="275110"/>
          </a:xfrm>
          <a:prstGeom prst="rect">
            <a:avLst/>
          </a:prstGeom>
          <a:noFill/>
          <a:ln>
            <a:noFill/>
          </a:ln>
        </p:spPr>
      </p:pic>
      <p:sp>
        <p:nvSpPr>
          <p:cNvPr id="461" name="Google Shape;461;p51"/>
          <p:cNvSpPr txBox="1"/>
          <p:nvPr/>
        </p:nvSpPr>
        <p:spPr>
          <a:xfrm>
            <a:off x="6872407" y="1984722"/>
            <a:ext cx="2089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Excellent Work!</a:t>
            </a:r>
            <a:endParaRPr sz="1000">
              <a:latin typeface="Calibri"/>
              <a:ea typeface="Calibri"/>
              <a:cs typeface="Calibri"/>
              <a:sym typeface="Calibri"/>
            </a:endParaRPr>
          </a:p>
        </p:txBody>
      </p:sp>
      <p:sp>
        <p:nvSpPr>
          <p:cNvPr id="462" name="Google Shape;462;p51"/>
          <p:cNvSpPr txBox="1"/>
          <p:nvPr>
            <p:ph type="ctrTitle"/>
          </p:nvPr>
        </p:nvSpPr>
        <p:spPr>
          <a:xfrm>
            <a:off x="0" y="-122569"/>
            <a:ext cx="9144000" cy="1102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lang="en" sz="4500" u="sng"/>
              <a:t>Content of a Forecast Discussion</a:t>
            </a:r>
            <a:endParaRPr sz="29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52"/>
          <p:cNvSpPr txBox="1"/>
          <p:nvPr>
            <p:ph type="ctrTitle"/>
          </p:nvPr>
        </p:nvSpPr>
        <p:spPr>
          <a:xfrm>
            <a:off x="0" y="29831"/>
            <a:ext cx="9144000" cy="1102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lang="en" sz="4500" u="sng"/>
              <a:t>Content of a Forecast Discussion</a:t>
            </a:r>
            <a:endParaRPr sz="2900"/>
          </a:p>
        </p:txBody>
      </p:sp>
      <p:pic>
        <p:nvPicPr>
          <p:cNvPr descr="http://1.bp.blogspot.com/-CXmzwW1aZqA/UdDVopZMBTI/AAAAAAAAAt8/brwzxziMlaY/s327/bob-ross-1.jpg" id="469" name="Google Shape;469;p52"/>
          <p:cNvPicPr preferRelativeResize="0"/>
          <p:nvPr/>
        </p:nvPicPr>
        <p:blipFill rotWithShape="1">
          <a:blip r:embed="rId3">
            <a:alphaModFix/>
          </a:blip>
          <a:srcRect b="0" l="0" r="0" t="0"/>
          <a:stretch/>
        </p:blipFill>
        <p:spPr>
          <a:xfrm>
            <a:off x="5943600" y="2841806"/>
            <a:ext cx="2286000" cy="2336006"/>
          </a:xfrm>
          <a:prstGeom prst="rect">
            <a:avLst/>
          </a:prstGeom>
          <a:noFill/>
          <a:ln>
            <a:noFill/>
          </a:ln>
        </p:spPr>
      </p:pic>
      <p:sp>
        <p:nvSpPr>
          <p:cNvPr id="470" name="Google Shape;470;p52"/>
          <p:cNvSpPr/>
          <p:nvPr/>
        </p:nvSpPr>
        <p:spPr>
          <a:xfrm>
            <a:off x="1915400" y="1229050"/>
            <a:ext cx="4061700" cy="2089200"/>
          </a:xfrm>
          <a:prstGeom prst="wedgeRoundRectCallout">
            <a:avLst>
              <a:gd fmla="val 65848" name="adj1"/>
              <a:gd fmla="val 49473" name="adj2"/>
              <a:gd fmla="val 0" name="adj3"/>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 name="Google Shape;471;p52"/>
          <p:cNvSpPr txBox="1"/>
          <p:nvPr/>
        </p:nvSpPr>
        <p:spPr>
          <a:xfrm>
            <a:off x="1915400" y="1229050"/>
            <a:ext cx="4061700" cy="2124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lang="en" sz="1800">
                <a:latin typeface="Calibri"/>
                <a:ea typeface="Calibri"/>
                <a:cs typeface="Calibri"/>
                <a:sym typeface="Calibri"/>
              </a:rPr>
              <a:t>Keep in mind:</a:t>
            </a:r>
            <a:endParaRPr sz="1800">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t/>
            </a:r>
            <a:endParaRPr sz="1800">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lang="en" sz="1800">
                <a:latin typeface="Calibri"/>
                <a:ea typeface="Calibri"/>
                <a:cs typeface="Calibri"/>
                <a:sym typeface="Calibri"/>
              </a:rPr>
              <a:t>Use only as many words as necessary! </a:t>
            </a:r>
            <a:endParaRPr sz="1800">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t/>
            </a:r>
            <a:endParaRPr sz="1800">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lang="en" sz="1800">
                <a:latin typeface="Calibri"/>
                <a:ea typeface="Calibri"/>
                <a:cs typeface="Calibri"/>
                <a:sym typeface="Calibri"/>
              </a:rPr>
              <a:t>Calm weather = fewer words.</a:t>
            </a:r>
            <a:endParaRPr sz="1800">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t/>
            </a:r>
            <a:endParaRPr sz="1800">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lang="en" sz="1800">
                <a:latin typeface="Calibri"/>
                <a:ea typeface="Calibri"/>
                <a:cs typeface="Calibri"/>
                <a:sym typeface="Calibri"/>
              </a:rPr>
              <a:t>Impactful weather = more words.</a:t>
            </a:r>
            <a:endParaRPr sz="1800">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7"/>
          <p:cNvSpPr txBox="1"/>
          <p:nvPr>
            <p:ph type="ctrTitle"/>
          </p:nvPr>
        </p:nvSpPr>
        <p:spPr>
          <a:xfrm>
            <a:off x="0" y="74956"/>
            <a:ext cx="9144000" cy="1102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lang="en" sz="3500" u="sng"/>
              <a:t>Probabilistic Forecasting</a:t>
            </a:r>
            <a:endParaRPr sz="1900"/>
          </a:p>
        </p:txBody>
      </p:sp>
      <p:pic>
        <p:nvPicPr>
          <p:cNvPr id="88" name="Google Shape;88;p17" title="black-d20__50478.jpg"/>
          <p:cNvPicPr preferRelativeResize="0"/>
          <p:nvPr/>
        </p:nvPicPr>
        <p:blipFill rotWithShape="1">
          <a:blip r:embed="rId3">
            <a:alphaModFix/>
          </a:blip>
          <a:srcRect b="16376" l="15621" r="13886" t="13126"/>
          <a:stretch/>
        </p:blipFill>
        <p:spPr>
          <a:xfrm>
            <a:off x="724175" y="1810450"/>
            <a:ext cx="2581025" cy="2581025"/>
          </a:xfrm>
          <a:prstGeom prst="rect">
            <a:avLst/>
          </a:prstGeom>
          <a:noFill/>
          <a:ln>
            <a:noFill/>
          </a:ln>
        </p:spPr>
      </p:pic>
      <p:sp>
        <p:nvSpPr>
          <p:cNvPr id="89" name="Google Shape;89;p17"/>
          <p:cNvSpPr txBox="1"/>
          <p:nvPr/>
        </p:nvSpPr>
        <p:spPr>
          <a:xfrm>
            <a:off x="3593025" y="1177450"/>
            <a:ext cx="5375700" cy="113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1"/>
                </a:solidFill>
              </a:rPr>
              <a:t>How do we think probabilistically?</a:t>
            </a:r>
            <a:endParaRPr b="1" sz="1800">
              <a:solidFill>
                <a:schemeClr val="dk1"/>
              </a:solidFill>
            </a:endParaRPr>
          </a:p>
          <a:p>
            <a:pPr indent="0" lvl="0" marL="0" rtl="0" algn="ctr">
              <a:spcBef>
                <a:spcPts val="0"/>
              </a:spcBef>
              <a:spcAft>
                <a:spcPts val="0"/>
              </a:spcAft>
              <a:buNone/>
            </a:pPr>
            <a:r>
              <a:t/>
            </a:r>
            <a:endParaRPr sz="1800" u="sng">
              <a:solidFill>
                <a:schemeClr val="dk1"/>
              </a:solidFill>
            </a:endParaRPr>
          </a:p>
          <a:p>
            <a:pPr indent="0" lvl="0" marL="0" rtl="0" algn="ctr">
              <a:spcBef>
                <a:spcPts val="0"/>
              </a:spcBef>
              <a:spcAft>
                <a:spcPts val="0"/>
              </a:spcAft>
              <a:buNone/>
            </a:pPr>
            <a:r>
              <a:rPr lang="en" sz="1800" u="sng">
                <a:solidFill>
                  <a:schemeClr val="dk1"/>
                </a:solidFill>
              </a:rPr>
              <a:t>Key insight</a:t>
            </a:r>
            <a:r>
              <a:rPr lang="en" sz="1800">
                <a:solidFill>
                  <a:schemeClr val="dk1"/>
                </a:solidFill>
              </a:rPr>
              <a:t>: We must be able to describe the range of all potential outcomes for a given forecast space.</a:t>
            </a:r>
            <a:endParaRPr sz="1800">
              <a:solidFill>
                <a:schemeClr val="dk1"/>
              </a:solidFill>
            </a:endParaRPr>
          </a:p>
          <a:p>
            <a:pPr indent="0" lvl="0" marL="0" rtl="0" algn="ctr">
              <a:spcBef>
                <a:spcPts val="0"/>
              </a:spcBef>
              <a:spcAft>
                <a:spcPts val="0"/>
              </a:spcAft>
              <a:buNone/>
            </a:pPr>
            <a:r>
              <a:t/>
            </a:r>
            <a:endParaRPr sz="1800">
              <a:solidFill>
                <a:schemeClr val="dk1"/>
              </a:solidFill>
            </a:endParaRPr>
          </a:p>
          <a:p>
            <a:pPr indent="0" lvl="0" marL="0" rtl="0" algn="ctr">
              <a:spcBef>
                <a:spcPts val="0"/>
              </a:spcBef>
              <a:spcAft>
                <a:spcPts val="0"/>
              </a:spcAft>
              <a:buNone/>
            </a:pPr>
            <a:r>
              <a:rPr lang="en" sz="1800">
                <a:solidFill>
                  <a:schemeClr val="dk1"/>
                </a:solidFill>
              </a:rPr>
              <a:t>So for a 20 sided die: </a:t>
            </a:r>
            <a:endParaRPr sz="1800">
              <a:solidFill>
                <a:schemeClr val="dk1"/>
              </a:solidFill>
            </a:endParaRPr>
          </a:p>
          <a:p>
            <a:pPr indent="0" lvl="0" marL="0" rtl="0" algn="ctr">
              <a:spcBef>
                <a:spcPts val="0"/>
              </a:spcBef>
              <a:spcAft>
                <a:spcPts val="0"/>
              </a:spcAft>
              <a:buNone/>
            </a:pPr>
            <a:r>
              <a:t/>
            </a:r>
            <a:endParaRPr sz="1800">
              <a:solidFill>
                <a:schemeClr val="dk1"/>
              </a:solidFill>
            </a:endParaRPr>
          </a:p>
          <a:p>
            <a:pPr indent="-317500" lvl="0" marL="457200" rtl="0" algn="ctr">
              <a:spcBef>
                <a:spcPts val="0"/>
              </a:spcBef>
              <a:spcAft>
                <a:spcPts val="0"/>
              </a:spcAft>
              <a:buClr>
                <a:schemeClr val="dk1"/>
              </a:buClr>
              <a:buSzPts val="1400"/>
              <a:buChar char="●"/>
            </a:pPr>
            <a:r>
              <a:rPr lang="en">
                <a:solidFill>
                  <a:schemeClr val="dk1"/>
                </a:solidFill>
              </a:rPr>
              <a:t>50% chance of landing on an even number</a:t>
            </a:r>
            <a:endParaRPr>
              <a:solidFill>
                <a:schemeClr val="dk1"/>
              </a:solidFill>
            </a:endParaRPr>
          </a:p>
          <a:p>
            <a:pPr indent="0" lvl="0" marL="457200" rtl="0" algn="ctr">
              <a:spcBef>
                <a:spcPts val="0"/>
              </a:spcBef>
              <a:spcAft>
                <a:spcPts val="0"/>
              </a:spcAft>
              <a:buNone/>
            </a:pPr>
            <a:r>
              <a:t/>
            </a:r>
            <a:endParaRPr>
              <a:solidFill>
                <a:schemeClr val="dk1"/>
              </a:solidFill>
            </a:endParaRPr>
          </a:p>
          <a:p>
            <a:pPr indent="-317500" lvl="0" marL="457200" rtl="0" algn="ctr">
              <a:spcBef>
                <a:spcPts val="0"/>
              </a:spcBef>
              <a:spcAft>
                <a:spcPts val="0"/>
              </a:spcAft>
              <a:buClr>
                <a:schemeClr val="dk1"/>
              </a:buClr>
              <a:buSzPts val="1400"/>
              <a:buChar char="●"/>
            </a:pPr>
            <a:r>
              <a:rPr lang="en">
                <a:solidFill>
                  <a:schemeClr val="dk1"/>
                </a:solidFill>
              </a:rPr>
              <a:t>30% chance of landing on a number divisible by 3</a:t>
            </a:r>
            <a:endParaRPr>
              <a:solidFill>
                <a:schemeClr val="dk1"/>
              </a:solidFill>
            </a:endParaRPr>
          </a:p>
          <a:p>
            <a:pPr indent="0" lvl="0" marL="457200" rtl="0" algn="ctr">
              <a:spcBef>
                <a:spcPts val="0"/>
              </a:spcBef>
              <a:spcAft>
                <a:spcPts val="0"/>
              </a:spcAft>
              <a:buNone/>
            </a:pPr>
            <a:r>
              <a:t/>
            </a:r>
            <a:endParaRPr>
              <a:solidFill>
                <a:schemeClr val="dk1"/>
              </a:solidFill>
            </a:endParaRPr>
          </a:p>
          <a:p>
            <a:pPr indent="-317500" lvl="0" marL="457200" rtl="0" algn="ctr">
              <a:spcBef>
                <a:spcPts val="0"/>
              </a:spcBef>
              <a:spcAft>
                <a:spcPts val="0"/>
              </a:spcAft>
              <a:buClr>
                <a:schemeClr val="dk1"/>
              </a:buClr>
              <a:buSzPts val="1400"/>
              <a:buChar char="●"/>
            </a:pPr>
            <a:r>
              <a:rPr lang="en">
                <a:solidFill>
                  <a:schemeClr val="dk1"/>
                </a:solidFill>
              </a:rPr>
              <a:t>5% chance of landing on any particular number</a:t>
            </a:r>
            <a:endParaRPr>
              <a:solidFill>
                <a:schemeClr val="dk1"/>
              </a:solidFill>
            </a:endParaRPr>
          </a:p>
          <a:p>
            <a:pPr indent="0" lvl="0" marL="0" rtl="0" algn="l">
              <a:spcBef>
                <a:spcPts val="0"/>
              </a:spcBef>
              <a:spcAft>
                <a:spcPts val="0"/>
              </a:spcAft>
              <a:buNone/>
            </a:pPr>
            <a:r>
              <a:t/>
            </a:r>
            <a:endParaRPr sz="1800">
              <a:solidFill>
                <a:schemeClr val="dk1"/>
              </a:solidFill>
            </a:endParaRPr>
          </a:p>
          <a:p>
            <a:pPr indent="0" lvl="0" marL="457200" rtl="0" algn="ctr">
              <a:spcBef>
                <a:spcPts val="0"/>
              </a:spcBef>
              <a:spcAft>
                <a:spcPts val="0"/>
              </a:spcAft>
              <a:buNone/>
            </a:pPr>
            <a:r>
              <a:t/>
            </a:r>
            <a:endParaRPr b="1" sz="18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mph" presetID="8" presetSubtype="0">
                                  <p:stCondLst>
                                    <p:cond delay="0"/>
                                  </p:stCondLst>
                                  <p:childTnLst>
                                    <p:animRot by="-21600000">
                                      <p:cBhvr>
                                        <p:cTn dur="1000" fill="hold"/>
                                        <p:tgtEl>
                                          <p:spTgt spid="88"/>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53"/>
          <p:cNvSpPr txBox="1"/>
          <p:nvPr>
            <p:ph type="ctrTitle"/>
          </p:nvPr>
        </p:nvSpPr>
        <p:spPr>
          <a:xfrm>
            <a:off x="0" y="29831"/>
            <a:ext cx="9144000" cy="1102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lang="en" sz="4500" u="sng"/>
              <a:t>Content of a Forecast Discussion</a:t>
            </a:r>
            <a:endParaRPr sz="2900"/>
          </a:p>
        </p:txBody>
      </p:sp>
      <p:pic>
        <p:nvPicPr>
          <p:cNvPr id="478" name="Google Shape;478;p53"/>
          <p:cNvPicPr preferRelativeResize="0"/>
          <p:nvPr/>
        </p:nvPicPr>
        <p:blipFill>
          <a:blip r:embed="rId3">
            <a:alphaModFix/>
          </a:blip>
          <a:stretch>
            <a:fillRect/>
          </a:stretch>
        </p:blipFill>
        <p:spPr>
          <a:xfrm>
            <a:off x="4623950" y="13"/>
            <a:ext cx="4571999" cy="3113436"/>
          </a:xfrm>
          <a:prstGeom prst="rect">
            <a:avLst/>
          </a:prstGeom>
          <a:noFill/>
          <a:ln cap="flat" cmpd="sng" w="9525">
            <a:solidFill>
              <a:schemeClr val="dk1"/>
            </a:solidFill>
            <a:prstDash val="solid"/>
            <a:round/>
            <a:headEnd len="sm" w="sm" type="none"/>
            <a:tailEnd len="sm" w="sm" type="none"/>
          </a:ln>
        </p:spPr>
      </p:pic>
      <p:pic>
        <p:nvPicPr>
          <p:cNvPr id="479" name="Google Shape;479;p53"/>
          <p:cNvPicPr preferRelativeResize="0"/>
          <p:nvPr/>
        </p:nvPicPr>
        <p:blipFill>
          <a:blip r:embed="rId4">
            <a:alphaModFix/>
          </a:blip>
          <a:stretch>
            <a:fillRect/>
          </a:stretch>
        </p:blipFill>
        <p:spPr>
          <a:xfrm>
            <a:off x="51950" y="0"/>
            <a:ext cx="4571999" cy="3113438"/>
          </a:xfrm>
          <a:prstGeom prst="rect">
            <a:avLst/>
          </a:prstGeom>
          <a:noFill/>
          <a:ln cap="flat" cmpd="sng" w="9525">
            <a:solidFill>
              <a:schemeClr val="dk1"/>
            </a:solidFill>
            <a:prstDash val="solid"/>
            <a:round/>
            <a:headEnd len="sm" w="sm" type="none"/>
            <a:tailEnd len="sm" w="sm" type="none"/>
          </a:ln>
        </p:spPr>
      </p:pic>
      <p:pic>
        <p:nvPicPr>
          <p:cNvPr id="480" name="Google Shape;480;p53"/>
          <p:cNvPicPr preferRelativeResize="0"/>
          <p:nvPr/>
        </p:nvPicPr>
        <p:blipFill>
          <a:blip r:embed="rId5">
            <a:alphaModFix/>
          </a:blip>
          <a:stretch>
            <a:fillRect/>
          </a:stretch>
        </p:blipFill>
        <p:spPr>
          <a:xfrm>
            <a:off x="0" y="0"/>
            <a:ext cx="2280159" cy="5143500"/>
          </a:xfrm>
          <a:prstGeom prst="rect">
            <a:avLst/>
          </a:prstGeom>
          <a:noFill/>
          <a:ln cap="flat" cmpd="sng" w="9525">
            <a:solidFill>
              <a:schemeClr val="dk1"/>
            </a:solidFill>
            <a:prstDash val="solid"/>
            <a:round/>
            <a:headEnd len="sm" w="sm" type="none"/>
            <a:tailEnd len="sm" w="sm" type="none"/>
          </a:ln>
        </p:spPr>
      </p:pic>
      <p:pic>
        <p:nvPicPr>
          <p:cNvPr id="481" name="Google Shape;481;p53"/>
          <p:cNvPicPr preferRelativeResize="0"/>
          <p:nvPr/>
        </p:nvPicPr>
        <p:blipFill>
          <a:blip r:embed="rId6">
            <a:alphaModFix/>
          </a:blip>
          <a:stretch>
            <a:fillRect/>
          </a:stretch>
        </p:blipFill>
        <p:spPr>
          <a:xfrm>
            <a:off x="6466687" y="2718950"/>
            <a:ext cx="2677325" cy="2424550"/>
          </a:xfrm>
          <a:prstGeom prst="rect">
            <a:avLst/>
          </a:prstGeom>
          <a:noFill/>
          <a:ln cap="flat" cmpd="sng" w="9525">
            <a:solidFill>
              <a:schemeClr val="dk1"/>
            </a:solidFill>
            <a:prstDash val="solid"/>
            <a:round/>
            <a:headEnd len="sm" w="sm" type="none"/>
            <a:tailEnd len="sm" w="sm" type="none"/>
          </a:ln>
        </p:spPr>
      </p:pic>
      <p:sp>
        <p:nvSpPr>
          <p:cNvPr id="482" name="Google Shape;482;p53"/>
          <p:cNvSpPr txBox="1"/>
          <p:nvPr/>
        </p:nvSpPr>
        <p:spPr>
          <a:xfrm>
            <a:off x="2623700" y="3342400"/>
            <a:ext cx="1905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t>High Impact</a:t>
            </a:r>
            <a:endParaRPr sz="2000"/>
          </a:p>
        </p:txBody>
      </p:sp>
      <p:sp>
        <p:nvSpPr>
          <p:cNvPr id="483" name="Google Shape;483;p53"/>
          <p:cNvSpPr txBox="1"/>
          <p:nvPr/>
        </p:nvSpPr>
        <p:spPr>
          <a:xfrm>
            <a:off x="4757300" y="3342400"/>
            <a:ext cx="1905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t>Low Impact</a:t>
            </a:r>
            <a:endParaRPr sz="2000"/>
          </a:p>
        </p:txBody>
      </p:sp>
      <p:sp>
        <p:nvSpPr>
          <p:cNvPr id="484" name="Google Shape;484;p53"/>
          <p:cNvSpPr/>
          <p:nvPr/>
        </p:nvSpPr>
        <p:spPr>
          <a:xfrm rot="10800000">
            <a:off x="2692928" y="3834993"/>
            <a:ext cx="762000" cy="883200"/>
          </a:xfrm>
          <a:prstGeom prst="bentArrow">
            <a:avLst>
              <a:gd fmla="val 25000" name="adj1"/>
              <a:gd fmla="val 25000" name="adj2"/>
              <a:gd fmla="val 25000" name="adj3"/>
              <a:gd fmla="val 43750"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53"/>
          <p:cNvSpPr/>
          <p:nvPr/>
        </p:nvSpPr>
        <p:spPr>
          <a:xfrm flipH="1" rot="10800000">
            <a:off x="5417055" y="3835000"/>
            <a:ext cx="661500" cy="883200"/>
          </a:xfrm>
          <a:prstGeom prst="bentArrow">
            <a:avLst>
              <a:gd fmla="val 25000" name="adj1"/>
              <a:gd fmla="val 25000" name="adj2"/>
              <a:gd fmla="val 25000" name="adj3"/>
              <a:gd fmla="val 43750"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pic>
        <p:nvPicPr>
          <p:cNvPr id="490" name="Google Shape;490;p54"/>
          <p:cNvPicPr preferRelativeResize="0"/>
          <p:nvPr/>
        </p:nvPicPr>
        <p:blipFill>
          <a:blip r:embed="rId3">
            <a:alphaModFix/>
          </a:blip>
          <a:stretch>
            <a:fillRect/>
          </a:stretch>
        </p:blipFill>
        <p:spPr>
          <a:xfrm>
            <a:off x="5803957" y="892723"/>
            <a:ext cx="3336194" cy="4312251"/>
          </a:xfrm>
          <a:prstGeom prst="rect">
            <a:avLst/>
          </a:prstGeom>
          <a:noFill/>
          <a:ln>
            <a:noFill/>
          </a:ln>
        </p:spPr>
      </p:pic>
      <p:sp>
        <p:nvSpPr>
          <p:cNvPr id="491" name="Google Shape;491;p54"/>
          <p:cNvSpPr/>
          <p:nvPr/>
        </p:nvSpPr>
        <p:spPr>
          <a:xfrm>
            <a:off x="2053925" y="216450"/>
            <a:ext cx="3645600" cy="1819200"/>
          </a:xfrm>
          <a:prstGeom prst="wedgeRoundRectCallout">
            <a:avLst>
              <a:gd fmla="val 68714" name="adj1"/>
              <a:gd fmla="val 54392"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54"/>
          <p:cNvSpPr txBox="1"/>
          <p:nvPr/>
        </p:nvSpPr>
        <p:spPr>
          <a:xfrm>
            <a:off x="2053925" y="222900"/>
            <a:ext cx="3645600" cy="1754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700"/>
              <a:t>But wait!</a:t>
            </a:r>
            <a:endParaRPr sz="1700"/>
          </a:p>
          <a:p>
            <a:pPr indent="0" lvl="0" marL="0" rtl="0" algn="ctr">
              <a:spcBef>
                <a:spcPts val="0"/>
              </a:spcBef>
              <a:spcAft>
                <a:spcPts val="0"/>
              </a:spcAft>
              <a:buNone/>
            </a:pPr>
            <a:r>
              <a:t/>
            </a:r>
            <a:endParaRPr sz="1700"/>
          </a:p>
          <a:p>
            <a:pPr indent="0" lvl="0" marL="0" rtl="0" algn="ctr">
              <a:spcBef>
                <a:spcPts val="0"/>
              </a:spcBef>
              <a:spcAft>
                <a:spcPts val="0"/>
              </a:spcAft>
              <a:buNone/>
            </a:pPr>
            <a:r>
              <a:rPr lang="en" sz="1700"/>
              <a:t>This sounds deterministic!</a:t>
            </a:r>
            <a:endParaRPr sz="1700"/>
          </a:p>
          <a:p>
            <a:pPr indent="0" lvl="0" marL="0" rtl="0" algn="ctr">
              <a:spcBef>
                <a:spcPts val="0"/>
              </a:spcBef>
              <a:spcAft>
                <a:spcPts val="0"/>
              </a:spcAft>
              <a:buNone/>
            </a:pPr>
            <a:r>
              <a:t/>
            </a:r>
            <a:endParaRPr sz="1700"/>
          </a:p>
          <a:p>
            <a:pPr indent="0" lvl="0" marL="0" rtl="0" algn="ctr">
              <a:spcBef>
                <a:spcPts val="0"/>
              </a:spcBef>
              <a:spcAft>
                <a:spcPts val="0"/>
              </a:spcAft>
              <a:buNone/>
            </a:pPr>
            <a:r>
              <a:rPr lang="en" sz="1700"/>
              <a:t>Aren’t we supposed to use probabilities to convey the forecast?</a:t>
            </a:r>
            <a:endParaRPr sz="1700"/>
          </a:p>
        </p:txBody>
      </p:sp>
      <p:pic>
        <p:nvPicPr>
          <p:cNvPr descr="http://1.bp.blogspot.com/-CXmzwW1aZqA/UdDVopZMBTI/AAAAAAAAAt8/brwzxziMlaY/s327/bob-ross-1.jpg" id="493" name="Google Shape;493;p54"/>
          <p:cNvPicPr preferRelativeResize="0"/>
          <p:nvPr/>
        </p:nvPicPr>
        <p:blipFill rotWithShape="1">
          <a:blip r:embed="rId4">
            <a:alphaModFix/>
          </a:blip>
          <a:srcRect b="0" l="0" r="0" t="0"/>
          <a:stretch/>
        </p:blipFill>
        <p:spPr>
          <a:xfrm flipH="1">
            <a:off x="91225" y="2807475"/>
            <a:ext cx="2338125" cy="2336025"/>
          </a:xfrm>
          <a:prstGeom prst="rect">
            <a:avLst/>
          </a:prstGeom>
          <a:noFill/>
          <a:ln>
            <a:noFill/>
          </a:ln>
        </p:spPr>
      </p:pic>
      <p:sp>
        <p:nvSpPr>
          <p:cNvPr id="494" name="Google Shape;494;p54"/>
          <p:cNvSpPr/>
          <p:nvPr/>
        </p:nvSpPr>
        <p:spPr>
          <a:xfrm>
            <a:off x="2225350" y="2247600"/>
            <a:ext cx="4061700" cy="1631100"/>
          </a:xfrm>
          <a:prstGeom prst="wedgeRoundRectCallout">
            <a:avLst>
              <a:gd fmla="val -63128" name="adj1"/>
              <a:gd fmla="val 42193" name="adj2"/>
              <a:gd fmla="val 0" name="adj3"/>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p54"/>
          <p:cNvSpPr txBox="1"/>
          <p:nvPr/>
        </p:nvSpPr>
        <p:spPr>
          <a:xfrm>
            <a:off x="2225350" y="2263900"/>
            <a:ext cx="4061700" cy="1569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lang="en" sz="1800">
                <a:latin typeface="Calibri"/>
                <a:ea typeface="Calibri"/>
                <a:cs typeface="Calibri"/>
                <a:sym typeface="Calibri"/>
              </a:rPr>
              <a:t>We can still incorporate probabilistic language while describing the forecast evolution. </a:t>
            </a:r>
            <a:endParaRPr sz="1800">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t/>
            </a:r>
            <a:endParaRPr sz="1800">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lang="en" sz="1800">
                <a:latin typeface="Calibri"/>
                <a:ea typeface="Calibri"/>
                <a:cs typeface="Calibri"/>
                <a:sym typeface="Calibri"/>
              </a:rPr>
              <a:t>Try to convey confidence as you go.</a:t>
            </a:r>
            <a:endParaRPr sz="1800">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55"/>
          <p:cNvSpPr txBox="1"/>
          <p:nvPr/>
        </p:nvSpPr>
        <p:spPr>
          <a:xfrm>
            <a:off x="5746800" y="634225"/>
            <a:ext cx="3397200" cy="169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Synopsis:</a:t>
            </a:r>
            <a:endParaRPr b="1"/>
          </a:p>
          <a:p>
            <a:pPr indent="0" lvl="0" marL="0" rtl="0" algn="ctr">
              <a:spcBef>
                <a:spcPts val="0"/>
              </a:spcBef>
              <a:spcAft>
                <a:spcPts val="0"/>
              </a:spcAft>
              <a:buNone/>
            </a:pPr>
            <a:r>
              <a:t/>
            </a:r>
            <a:endParaRPr/>
          </a:p>
          <a:p>
            <a:pPr indent="0" lvl="0" marL="0" rtl="0" algn="ctr">
              <a:spcBef>
                <a:spcPts val="0"/>
              </a:spcBef>
              <a:spcAft>
                <a:spcPts val="0"/>
              </a:spcAft>
              <a:buNone/>
            </a:pPr>
            <a:r>
              <a:rPr lang="en"/>
              <a:t>Consider the 500 mb chart to the left…</a:t>
            </a:r>
            <a:endParaRPr/>
          </a:p>
          <a:p>
            <a:pPr indent="0" lvl="0" marL="0" rtl="0" algn="ctr">
              <a:spcBef>
                <a:spcPts val="0"/>
              </a:spcBef>
              <a:spcAft>
                <a:spcPts val="0"/>
              </a:spcAft>
              <a:buNone/>
            </a:pPr>
            <a:r>
              <a:rPr lang="en"/>
              <a:t> </a:t>
            </a:r>
            <a:endParaRPr/>
          </a:p>
          <a:p>
            <a:pPr indent="0" lvl="0" marL="0" rtl="0" algn="l">
              <a:spcBef>
                <a:spcPts val="0"/>
              </a:spcBef>
              <a:spcAft>
                <a:spcPts val="0"/>
              </a:spcAft>
              <a:buNone/>
            </a:pPr>
            <a:r>
              <a:rPr lang="en"/>
              <a:t>In one to two sentences describe the upper air pattern. </a:t>
            </a:r>
            <a:endParaRPr/>
          </a:p>
          <a:p>
            <a:pPr indent="0" lvl="0" marL="0" rtl="0" algn="l">
              <a:spcBef>
                <a:spcPts val="0"/>
              </a:spcBef>
              <a:spcAft>
                <a:spcPts val="0"/>
              </a:spcAft>
              <a:buNone/>
            </a:pPr>
            <a:r>
              <a:t/>
            </a:r>
            <a:endParaRPr/>
          </a:p>
        </p:txBody>
      </p:sp>
      <p:pic>
        <p:nvPicPr>
          <p:cNvPr id="502" name="Google Shape;502;p55" title="500_211210_12.gif"/>
          <p:cNvPicPr preferRelativeResize="0"/>
          <p:nvPr/>
        </p:nvPicPr>
        <p:blipFill>
          <a:blip r:embed="rId3">
            <a:alphaModFix/>
          </a:blip>
          <a:stretch>
            <a:fillRect/>
          </a:stretch>
        </p:blipFill>
        <p:spPr>
          <a:xfrm>
            <a:off x="115825" y="634225"/>
            <a:ext cx="5442000" cy="4081500"/>
          </a:xfrm>
          <a:prstGeom prst="rect">
            <a:avLst/>
          </a:prstGeom>
          <a:noFill/>
          <a:ln>
            <a:noFill/>
          </a:ln>
        </p:spPr>
      </p:pic>
      <p:sp>
        <p:nvSpPr>
          <p:cNvPr id="503" name="Google Shape;503;p55"/>
          <p:cNvSpPr txBox="1"/>
          <p:nvPr/>
        </p:nvSpPr>
        <p:spPr>
          <a:xfrm>
            <a:off x="1792225" y="60950"/>
            <a:ext cx="5706000" cy="57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1"/>
                </a:solidFill>
              </a:rPr>
              <a:t>Building a Forecast Discussion</a:t>
            </a:r>
            <a:endParaRPr b="1" sz="1800">
              <a:solidFill>
                <a:schemeClr val="dk1"/>
              </a:solidFill>
            </a:endParaRPr>
          </a:p>
        </p:txBody>
      </p:sp>
      <p:sp>
        <p:nvSpPr>
          <p:cNvPr id="504" name="Google Shape;504;p55"/>
          <p:cNvSpPr txBox="1"/>
          <p:nvPr/>
        </p:nvSpPr>
        <p:spPr>
          <a:xfrm>
            <a:off x="5746804" y="2719971"/>
            <a:ext cx="3397200" cy="169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Example</a:t>
            </a:r>
            <a:r>
              <a:rPr b="1" lang="en"/>
              <a:t>:</a:t>
            </a:r>
            <a:endParaRPr b="1"/>
          </a:p>
          <a:p>
            <a:pPr indent="0" lvl="0" marL="0" rtl="0" algn="ctr">
              <a:spcBef>
                <a:spcPts val="0"/>
              </a:spcBef>
              <a:spcAft>
                <a:spcPts val="0"/>
              </a:spcAft>
              <a:buNone/>
            </a:pPr>
            <a:r>
              <a:t/>
            </a:r>
            <a:endParaRPr/>
          </a:p>
          <a:p>
            <a:pPr indent="0" lvl="0" marL="0" rtl="0" algn="l">
              <a:spcBef>
                <a:spcPts val="0"/>
              </a:spcBef>
              <a:spcAft>
                <a:spcPts val="0"/>
              </a:spcAft>
              <a:buNone/>
            </a:pPr>
            <a:r>
              <a:rPr lang="en"/>
              <a:t>“12 UTC 500 mb analysis shows a broad upper trough over the Four Corners region with strong </a:t>
            </a:r>
            <a:r>
              <a:rPr lang="en"/>
              <a:t>south westerly</a:t>
            </a:r>
            <a:r>
              <a:rPr lang="en"/>
              <a:t> flow over the central CONUS.”</a:t>
            </a:r>
            <a:endParaRPr/>
          </a:p>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56"/>
          <p:cNvSpPr txBox="1"/>
          <p:nvPr/>
        </p:nvSpPr>
        <p:spPr>
          <a:xfrm>
            <a:off x="5746800" y="634225"/>
            <a:ext cx="3397200" cy="1908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Synopsis:</a:t>
            </a:r>
            <a:endParaRPr b="1"/>
          </a:p>
          <a:p>
            <a:pPr indent="0" lvl="0" marL="0" rtl="0" algn="ctr">
              <a:spcBef>
                <a:spcPts val="0"/>
              </a:spcBef>
              <a:spcAft>
                <a:spcPts val="0"/>
              </a:spcAft>
              <a:buNone/>
            </a:pPr>
            <a:r>
              <a:t/>
            </a:r>
            <a:endParaRPr/>
          </a:p>
          <a:p>
            <a:pPr indent="0" lvl="0" marL="0" rtl="0" algn="ctr">
              <a:spcBef>
                <a:spcPts val="0"/>
              </a:spcBef>
              <a:spcAft>
                <a:spcPts val="0"/>
              </a:spcAft>
              <a:buNone/>
            </a:pPr>
            <a:r>
              <a:rPr lang="en"/>
              <a:t>Consider the surface chart to the left…</a:t>
            </a:r>
            <a:endParaRPr/>
          </a:p>
          <a:p>
            <a:pPr indent="0" lvl="0" marL="0" rtl="0" algn="ctr">
              <a:spcBef>
                <a:spcPts val="0"/>
              </a:spcBef>
              <a:spcAft>
                <a:spcPts val="0"/>
              </a:spcAft>
              <a:buNone/>
            </a:pPr>
            <a:r>
              <a:rPr lang="en"/>
              <a:t> </a:t>
            </a:r>
            <a:endParaRPr/>
          </a:p>
          <a:p>
            <a:pPr indent="0" lvl="0" marL="0" rtl="0" algn="l">
              <a:spcBef>
                <a:spcPts val="0"/>
              </a:spcBef>
              <a:spcAft>
                <a:spcPts val="0"/>
              </a:spcAft>
              <a:buNone/>
            </a:pPr>
            <a:r>
              <a:rPr lang="en"/>
              <a:t>In a few sentences describe the surface pattern, including notable features such as fronts, drylines, etc…. </a:t>
            </a:r>
            <a:endParaRPr/>
          </a:p>
          <a:p>
            <a:pPr indent="0" lvl="0" marL="0" rtl="0" algn="l">
              <a:spcBef>
                <a:spcPts val="0"/>
              </a:spcBef>
              <a:spcAft>
                <a:spcPts val="0"/>
              </a:spcAft>
              <a:buNone/>
            </a:pPr>
            <a:r>
              <a:t/>
            </a:r>
            <a:endParaRPr/>
          </a:p>
        </p:txBody>
      </p:sp>
      <p:sp>
        <p:nvSpPr>
          <p:cNvPr id="511" name="Google Shape;511;p56"/>
          <p:cNvSpPr txBox="1"/>
          <p:nvPr/>
        </p:nvSpPr>
        <p:spPr>
          <a:xfrm>
            <a:off x="1792225" y="60950"/>
            <a:ext cx="5706000" cy="57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1"/>
                </a:solidFill>
              </a:rPr>
              <a:t>Building a Forecast Discussion</a:t>
            </a:r>
            <a:endParaRPr b="1" sz="1800">
              <a:solidFill>
                <a:schemeClr val="dk1"/>
              </a:solidFill>
            </a:endParaRPr>
          </a:p>
        </p:txBody>
      </p:sp>
      <p:sp>
        <p:nvSpPr>
          <p:cNvPr id="512" name="Google Shape;512;p56"/>
          <p:cNvSpPr txBox="1"/>
          <p:nvPr/>
        </p:nvSpPr>
        <p:spPr>
          <a:xfrm>
            <a:off x="5746804" y="2719971"/>
            <a:ext cx="3397200" cy="212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Example:</a:t>
            </a:r>
            <a:endParaRPr b="1"/>
          </a:p>
          <a:p>
            <a:pPr indent="0" lvl="0" marL="0" rtl="0" algn="ctr">
              <a:spcBef>
                <a:spcPts val="0"/>
              </a:spcBef>
              <a:spcAft>
                <a:spcPts val="0"/>
              </a:spcAft>
              <a:buNone/>
            </a:pPr>
            <a:r>
              <a:t/>
            </a:r>
            <a:endParaRPr/>
          </a:p>
          <a:p>
            <a:pPr indent="0" lvl="0" marL="0" rtl="0" algn="l">
              <a:spcBef>
                <a:spcPts val="0"/>
              </a:spcBef>
              <a:spcAft>
                <a:spcPts val="0"/>
              </a:spcAft>
              <a:buNone/>
            </a:pPr>
            <a:r>
              <a:rPr lang="en"/>
              <a:t>“12 UTC surface observations reveals a surface low over southwest KS with a warm front extending eastward into the OH River Valley. To the south of this front, mid-60s dewpoints are spreading north.”</a:t>
            </a:r>
            <a:endParaRPr/>
          </a:p>
          <a:p>
            <a:pPr indent="0" lvl="0" marL="0" rtl="0" algn="l">
              <a:spcBef>
                <a:spcPts val="0"/>
              </a:spcBef>
              <a:spcAft>
                <a:spcPts val="0"/>
              </a:spcAft>
              <a:buNone/>
            </a:pPr>
            <a:r>
              <a:t/>
            </a:r>
            <a:endParaRPr/>
          </a:p>
        </p:txBody>
      </p:sp>
      <p:pic>
        <p:nvPicPr>
          <p:cNvPr id="513" name="Google Shape;513;p56" title="sfc_20211210_1200.gif"/>
          <p:cNvPicPr preferRelativeResize="0"/>
          <p:nvPr/>
        </p:nvPicPr>
        <p:blipFill>
          <a:blip r:embed="rId3">
            <a:alphaModFix/>
          </a:blip>
          <a:stretch>
            <a:fillRect/>
          </a:stretch>
        </p:blipFill>
        <p:spPr>
          <a:xfrm>
            <a:off x="0" y="676551"/>
            <a:ext cx="5632700" cy="4224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57"/>
          <p:cNvSpPr txBox="1"/>
          <p:nvPr/>
        </p:nvSpPr>
        <p:spPr>
          <a:xfrm>
            <a:off x="5746800" y="634225"/>
            <a:ext cx="3397200" cy="255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Synopsis so far:</a:t>
            </a:r>
            <a:endParaRPr b="1"/>
          </a:p>
          <a:p>
            <a:pPr indent="0" lvl="0" marL="0" rtl="0" algn="ctr">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“12 UTC 500 mb analysis shows a broad upper trough over the Four Corners region with strong south westerly flow over the central CONUS. Surface observations reveals a surface low over southwest KS with a warm front extending eastward into the OH River Valley. To the south of this front, mid-60s dewpoints are spreading north.”</a:t>
            </a:r>
            <a:endParaRPr/>
          </a:p>
        </p:txBody>
      </p:sp>
      <p:sp>
        <p:nvSpPr>
          <p:cNvPr id="520" name="Google Shape;520;p57"/>
          <p:cNvSpPr txBox="1"/>
          <p:nvPr/>
        </p:nvSpPr>
        <p:spPr>
          <a:xfrm>
            <a:off x="1792225" y="60950"/>
            <a:ext cx="5706000" cy="57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1"/>
                </a:solidFill>
              </a:rPr>
              <a:t>Building a Forecast Discussion</a:t>
            </a:r>
            <a:endParaRPr b="1" sz="1800">
              <a:solidFill>
                <a:schemeClr val="dk1"/>
              </a:solidFill>
            </a:endParaRPr>
          </a:p>
        </p:txBody>
      </p:sp>
      <p:pic>
        <p:nvPicPr>
          <p:cNvPr id="521" name="Google Shape;521;p57" title="sfc_20211210_1200.gif"/>
          <p:cNvPicPr preferRelativeResize="0"/>
          <p:nvPr/>
        </p:nvPicPr>
        <p:blipFill>
          <a:blip r:embed="rId3">
            <a:alphaModFix/>
          </a:blip>
          <a:stretch>
            <a:fillRect/>
          </a:stretch>
        </p:blipFill>
        <p:spPr>
          <a:xfrm>
            <a:off x="0" y="676551"/>
            <a:ext cx="5632700" cy="42245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58"/>
          <p:cNvSpPr txBox="1"/>
          <p:nvPr/>
        </p:nvSpPr>
        <p:spPr>
          <a:xfrm>
            <a:off x="5746800" y="634225"/>
            <a:ext cx="3397200" cy="1908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Forecast Information:</a:t>
            </a:r>
            <a:endParaRPr b="1"/>
          </a:p>
          <a:p>
            <a:pPr indent="0" lvl="0" marL="0" rtl="0" algn="ctr">
              <a:spcBef>
                <a:spcPts val="0"/>
              </a:spcBef>
              <a:spcAft>
                <a:spcPts val="0"/>
              </a:spcAft>
              <a:buNone/>
            </a:pPr>
            <a:r>
              <a:t/>
            </a:r>
            <a:endParaRPr/>
          </a:p>
          <a:p>
            <a:pPr indent="0" lvl="0" marL="0" rtl="0" algn="l">
              <a:spcBef>
                <a:spcPts val="0"/>
              </a:spcBef>
              <a:spcAft>
                <a:spcPts val="0"/>
              </a:spcAft>
              <a:buNone/>
            </a:pPr>
            <a:r>
              <a:rPr lang="en">
                <a:solidFill>
                  <a:schemeClr val="dk1"/>
                </a:solidFill>
              </a:rPr>
              <a:t>Consider the two forecast plots on the left…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In a few sentences, describe the evolution of the primary synoptic features through the day.</a:t>
            </a:r>
            <a:endParaRPr>
              <a:solidFill>
                <a:schemeClr val="dk1"/>
              </a:solidFill>
            </a:endParaRPr>
          </a:p>
        </p:txBody>
      </p:sp>
      <p:sp>
        <p:nvSpPr>
          <p:cNvPr id="528" name="Google Shape;528;p58"/>
          <p:cNvSpPr txBox="1"/>
          <p:nvPr/>
        </p:nvSpPr>
        <p:spPr>
          <a:xfrm>
            <a:off x="1792225" y="60950"/>
            <a:ext cx="5706000" cy="57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1"/>
                </a:solidFill>
              </a:rPr>
              <a:t>Building a Forecast Discussion</a:t>
            </a:r>
            <a:endParaRPr b="1" sz="1800">
              <a:solidFill>
                <a:schemeClr val="dk1"/>
              </a:solidFill>
            </a:endParaRPr>
          </a:p>
        </p:txBody>
      </p:sp>
      <p:pic>
        <p:nvPicPr>
          <p:cNvPr id="529" name="Google Shape;529;p58" title="sfc_forecast.PNG"/>
          <p:cNvPicPr preferRelativeResize="0"/>
          <p:nvPr/>
        </p:nvPicPr>
        <p:blipFill>
          <a:blip r:embed="rId3">
            <a:alphaModFix/>
          </a:blip>
          <a:stretch>
            <a:fillRect/>
          </a:stretch>
        </p:blipFill>
        <p:spPr>
          <a:xfrm>
            <a:off x="349400" y="2761775"/>
            <a:ext cx="2967920" cy="2295874"/>
          </a:xfrm>
          <a:prstGeom prst="rect">
            <a:avLst/>
          </a:prstGeom>
          <a:noFill/>
          <a:ln>
            <a:noFill/>
          </a:ln>
        </p:spPr>
      </p:pic>
      <p:pic>
        <p:nvPicPr>
          <p:cNvPr id="530" name="Google Shape;530;p58" title="500_forecast.PNG"/>
          <p:cNvPicPr preferRelativeResize="0"/>
          <p:nvPr/>
        </p:nvPicPr>
        <p:blipFill>
          <a:blip r:embed="rId4">
            <a:alphaModFix/>
          </a:blip>
          <a:stretch>
            <a:fillRect/>
          </a:stretch>
        </p:blipFill>
        <p:spPr>
          <a:xfrm>
            <a:off x="341039" y="465900"/>
            <a:ext cx="2984636" cy="2295874"/>
          </a:xfrm>
          <a:prstGeom prst="rect">
            <a:avLst/>
          </a:prstGeom>
          <a:noFill/>
          <a:ln>
            <a:noFill/>
          </a:ln>
        </p:spPr>
      </p:pic>
      <p:sp>
        <p:nvSpPr>
          <p:cNvPr id="531" name="Google Shape;531;p58"/>
          <p:cNvSpPr txBox="1"/>
          <p:nvPr/>
        </p:nvSpPr>
        <p:spPr>
          <a:xfrm>
            <a:off x="3417825" y="812550"/>
            <a:ext cx="1566600" cy="119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1"/>
                </a:solidFill>
              </a:rPr>
              <a:t>500 mb forecast valid 00 UTC</a:t>
            </a:r>
            <a:endParaRPr sz="1300">
              <a:solidFill>
                <a:schemeClr val="dk1"/>
              </a:solidFill>
            </a:endParaRPr>
          </a:p>
        </p:txBody>
      </p:sp>
      <p:sp>
        <p:nvSpPr>
          <p:cNvPr id="532" name="Google Shape;532;p58"/>
          <p:cNvSpPr txBox="1"/>
          <p:nvPr/>
        </p:nvSpPr>
        <p:spPr>
          <a:xfrm>
            <a:off x="3417825" y="3134600"/>
            <a:ext cx="1566600" cy="119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1"/>
                </a:solidFill>
              </a:rPr>
              <a:t>Surface temperature</a:t>
            </a:r>
            <a:r>
              <a:rPr lang="en" sz="1300">
                <a:solidFill>
                  <a:schemeClr val="dk1"/>
                </a:solidFill>
              </a:rPr>
              <a:t> forecast </a:t>
            </a:r>
            <a:endParaRPr sz="1300">
              <a:solidFill>
                <a:schemeClr val="dk1"/>
              </a:solidFill>
            </a:endParaRPr>
          </a:p>
          <a:p>
            <a:pPr indent="0" lvl="0" marL="0" rtl="0" algn="l">
              <a:spcBef>
                <a:spcPts val="0"/>
              </a:spcBef>
              <a:spcAft>
                <a:spcPts val="0"/>
              </a:spcAft>
              <a:buNone/>
            </a:pPr>
            <a:r>
              <a:rPr lang="en" sz="1300">
                <a:solidFill>
                  <a:schemeClr val="dk1"/>
                </a:solidFill>
              </a:rPr>
              <a:t>valid 00 UTC</a:t>
            </a:r>
            <a:endParaRPr sz="1300">
              <a:solidFill>
                <a:schemeClr val="dk1"/>
              </a:solidFill>
            </a:endParaRPr>
          </a:p>
        </p:txBody>
      </p:sp>
      <p:sp>
        <p:nvSpPr>
          <p:cNvPr id="533" name="Google Shape;533;p58"/>
          <p:cNvSpPr txBox="1"/>
          <p:nvPr/>
        </p:nvSpPr>
        <p:spPr>
          <a:xfrm>
            <a:off x="5746804" y="2719971"/>
            <a:ext cx="3397200" cy="1908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Example:</a:t>
            </a:r>
            <a:endParaRPr b="1"/>
          </a:p>
          <a:p>
            <a:pPr indent="0" lvl="0" marL="0" rtl="0" algn="ctr">
              <a:spcBef>
                <a:spcPts val="0"/>
              </a:spcBef>
              <a:spcAft>
                <a:spcPts val="0"/>
              </a:spcAft>
              <a:buNone/>
            </a:pPr>
            <a:r>
              <a:t/>
            </a:r>
            <a:endParaRPr/>
          </a:p>
          <a:p>
            <a:pPr indent="0" lvl="0" marL="0" rtl="0" algn="l">
              <a:spcBef>
                <a:spcPts val="0"/>
              </a:spcBef>
              <a:spcAft>
                <a:spcPts val="0"/>
              </a:spcAft>
              <a:buNone/>
            </a:pPr>
            <a:r>
              <a:rPr lang="en"/>
              <a:t>“The upper trough is expected to translate east through this evening. As this occurs a surface cyclone will continue to intensify and shift east along the warm frontal zone.”</a:t>
            </a:r>
            <a:endParaRPr/>
          </a:p>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59"/>
          <p:cNvSpPr txBox="1"/>
          <p:nvPr/>
        </p:nvSpPr>
        <p:spPr>
          <a:xfrm>
            <a:off x="5746800" y="634225"/>
            <a:ext cx="3397200" cy="1908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Forecast Information:</a:t>
            </a:r>
            <a:endParaRPr b="1"/>
          </a:p>
          <a:p>
            <a:pPr indent="0" lvl="0" marL="0" rtl="0" algn="ctr">
              <a:spcBef>
                <a:spcPts val="0"/>
              </a:spcBef>
              <a:spcAft>
                <a:spcPts val="0"/>
              </a:spcAft>
              <a:buNone/>
            </a:pPr>
            <a:r>
              <a:t/>
            </a:r>
            <a:endParaRPr/>
          </a:p>
          <a:p>
            <a:pPr indent="0" lvl="0" marL="0" rtl="0" algn="l">
              <a:spcBef>
                <a:spcPts val="0"/>
              </a:spcBef>
              <a:spcAft>
                <a:spcPts val="0"/>
              </a:spcAft>
              <a:buNone/>
            </a:pPr>
            <a:r>
              <a:rPr lang="en">
                <a:solidFill>
                  <a:schemeClr val="dk1"/>
                </a:solidFill>
              </a:rPr>
              <a:t>Consider the two forecast plots on the left…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In a few sentences, describe the potential for a convective environment favorable for severe weather.</a:t>
            </a:r>
            <a:endParaRPr>
              <a:solidFill>
                <a:schemeClr val="dk1"/>
              </a:solidFill>
            </a:endParaRPr>
          </a:p>
        </p:txBody>
      </p:sp>
      <p:sp>
        <p:nvSpPr>
          <p:cNvPr id="540" name="Google Shape;540;p59"/>
          <p:cNvSpPr txBox="1"/>
          <p:nvPr/>
        </p:nvSpPr>
        <p:spPr>
          <a:xfrm>
            <a:off x="1792225" y="60950"/>
            <a:ext cx="5706000" cy="57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1"/>
                </a:solidFill>
              </a:rPr>
              <a:t>Building a Forecast Discussion</a:t>
            </a:r>
            <a:endParaRPr b="1" sz="1800">
              <a:solidFill>
                <a:schemeClr val="dk1"/>
              </a:solidFill>
            </a:endParaRPr>
          </a:p>
        </p:txBody>
      </p:sp>
      <p:pic>
        <p:nvPicPr>
          <p:cNvPr id="541" name="Google Shape;541;p59" title="sfc_forecast.PNG"/>
          <p:cNvPicPr preferRelativeResize="0"/>
          <p:nvPr/>
        </p:nvPicPr>
        <p:blipFill>
          <a:blip r:embed="rId3">
            <a:alphaModFix/>
          </a:blip>
          <a:stretch>
            <a:fillRect/>
          </a:stretch>
        </p:blipFill>
        <p:spPr>
          <a:xfrm>
            <a:off x="349400" y="2761775"/>
            <a:ext cx="2967920" cy="2295874"/>
          </a:xfrm>
          <a:prstGeom prst="rect">
            <a:avLst/>
          </a:prstGeom>
          <a:noFill/>
          <a:ln>
            <a:noFill/>
          </a:ln>
        </p:spPr>
      </p:pic>
      <p:pic>
        <p:nvPicPr>
          <p:cNvPr id="542" name="Google Shape;542;p59" title="500_forecast.PNG"/>
          <p:cNvPicPr preferRelativeResize="0"/>
          <p:nvPr/>
        </p:nvPicPr>
        <p:blipFill>
          <a:blip r:embed="rId4">
            <a:alphaModFix/>
          </a:blip>
          <a:stretch>
            <a:fillRect/>
          </a:stretch>
        </p:blipFill>
        <p:spPr>
          <a:xfrm>
            <a:off x="341039" y="465900"/>
            <a:ext cx="2984636" cy="2295874"/>
          </a:xfrm>
          <a:prstGeom prst="rect">
            <a:avLst/>
          </a:prstGeom>
          <a:noFill/>
          <a:ln>
            <a:noFill/>
          </a:ln>
        </p:spPr>
      </p:pic>
      <p:sp>
        <p:nvSpPr>
          <p:cNvPr id="543" name="Google Shape;543;p59"/>
          <p:cNvSpPr txBox="1"/>
          <p:nvPr/>
        </p:nvSpPr>
        <p:spPr>
          <a:xfrm>
            <a:off x="3417825" y="812550"/>
            <a:ext cx="1566600" cy="119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1"/>
                </a:solidFill>
              </a:rPr>
              <a:t>Probability of SBCAPE &gt; 1000 J/kg at 00 UTC</a:t>
            </a:r>
            <a:endParaRPr sz="1100">
              <a:solidFill>
                <a:schemeClr val="dk1"/>
              </a:solidFill>
            </a:endParaRPr>
          </a:p>
        </p:txBody>
      </p:sp>
      <p:sp>
        <p:nvSpPr>
          <p:cNvPr id="544" name="Google Shape;544;p59"/>
          <p:cNvSpPr txBox="1"/>
          <p:nvPr/>
        </p:nvSpPr>
        <p:spPr>
          <a:xfrm>
            <a:off x="5746804" y="2719971"/>
            <a:ext cx="3397200" cy="255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Example:</a:t>
            </a:r>
            <a:endParaRPr b="1"/>
          </a:p>
          <a:p>
            <a:pPr indent="0" lvl="0" marL="0" rtl="0" algn="ctr">
              <a:spcBef>
                <a:spcPts val="0"/>
              </a:spcBef>
              <a:spcAft>
                <a:spcPts val="0"/>
              </a:spcAft>
              <a:buNone/>
            </a:pPr>
            <a:r>
              <a:t/>
            </a:r>
            <a:endParaRPr/>
          </a:p>
          <a:p>
            <a:pPr indent="0" lvl="0" marL="0" rtl="0" algn="l">
              <a:spcBef>
                <a:spcPts val="0"/>
              </a:spcBef>
              <a:spcAft>
                <a:spcPts val="0"/>
              </a:spcAft>
              <a:buNone/>
            </a:pPr>
            <a:r>
              <a:rPr lang="en"/>
              <a:t>“Ensemble guidance shows very high (90%) probability for SBCAPE exceeding 1000 J/kg. Additionally, favorable wind profiles will support a corridor favorable for tornadoes across parts of Arkansas where there is high confidence (80% chance) in STP values above 3.”</a:t>
            </a:r>
            <a:endParaRPr/>
          </a:p>
          <a:p>
            <a:pPr indent="0" lvl="0" marL="0" rtl="0" algn="l">
              <a:spcBef>
                <a:spcPts val="0"/>
              </a:spcBef>
              <a:spcAft>
                <a:spcPts val="0"/>
              </a:spcAft>
              <a:buNone/>
            </a:pPr>
            <a:r>
              <a:t/>
            </a:r>
            <a:endParaRPr/>
          </a:p>
        </p:txBody>
      </p:sp>
      <p:pic>
        <p:nvPicPr>
          <p:cNvPr id="545" name="Google Shape;545;p59" title="sbcape_probs.PNG"/>
          <p:cNvPicPr preferRelativeResize="0"/>
          <p:nvPr/>
        </p:nvPicPr>
        <p:blipFill>
          <a:blip r:embed="rId5">
            <a:alphaModFix/>
          </a:blip>
          <a:stretch>
            <a:fillRect/>
          </a:stretch>
        </p:blipFill>
        <p:spPr>
          <a:xfrm>
            <a:off x="349400" y="465900"/>
            <a:ext cx="2967925" cy="2303020"/>
          </a:xfrm>
          <a:prstGeom prst="rect">
            <a:avLst/>
          </a:prstGeom>
          <a:noFill/>
          <a:ln>
            <a:noFill/>
          </a:ln>
        </p:spPr>
      </p:pic>
      <p:pic>
        <p:nvPicPr>
          <p:cNvPr id="546" name="Google Shape;546;p59" title="stp_probs.PNG"/>
          <p:cNvPicPr preferRelativeResize="0"/>
          <p:nvPr/>
        </p:nvPicPr>
        <p:blipFill>
          <a:blip r:embed="rId6">
            <a:alphaModFix/>
          </a:blip>
          <a:stretch>
            <a:fillRect/>
          </a:stretch>
        </p:blipFill>
        <p:spPr>
          <a:xfrm>
            <a:off x="341050" y="2828100"/>
            <a:ext cx="2984625" cy="2323532"/>
          </a:xfrm>
          <a:prstGeom prst="rect">
            <a:avLst/>
          </a:prstGeom>
          <a:noFill/>
          <a:ln>
            <a:noFill/>
          </a:ln>
        </p:spPr>
      </p:pic>
      <p:sp>
        <p:nvSpPr>
          <p:cNvPr id="547" name="Google Shape;547;p59"/>
          <p:cNvSpPr txBox="1"/>
          <p:nvPr/>
        </p:nvSpPr>
        <p:spPr>
          <a:xfrm>
            <a:off x="3545100" y="2828100"/>
            <a:ext cx="1566600" cy="119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1"/>
                </a:solidFill>
              </a:rPr>
              <a:t>Probability of </a:t>
            </a:r>
            <a:endParaRPr sz="1100">
              <a:solidFill>
                <a:schemeClr val="dk1"/>
              </a:solidFill>
            </a:endParaRPr>
          </a:p>
          <a:p>
            <a:pPr indent="0" lvl="0" marL="0" rtl="0" algn="l">
              <a:spcBef>
                <a:spcPts val="0"/>
              </a:spcBef>
              <a:spcAft>
                <a:spcPts val="0"/>
              </a:spcAft>
              <a:buNone/>
            </a:pPr>
            <a:r>
              <a:rPr lang="en" sz="1100">
                <a:solidFill>
                  <a:schemeClr val="dk1"/>
                </a:solidFill>
              </a:rPr>
              <a:t>STP &gt; 3 </a:t>
            </a:r>
            <a:endParaRPr sz="1100">
              <a:solidFill>
                <a:schemeClr val="dk1"/>
              </a:solidFill>
            </a:endParaRPr>
          </a:p>
          <a:p>
            <a:pPr indent="0" lvl="0" marL="0" rtl="0" algn="l">
              <a:spcBef>
                <a:spcPts val="0"/>
              </a:spcBef>
              <a:spcAft>
                <a:spcPts val="0"/>
              </a:spcAft>
              <a:buNone/>
            </a:pPr>
            <a:r>
              <a:rPr lang="en" sz="1100">
                <a:solidFill>
                  <a:schemeClr val="dk1"/>
                </a:solidFill>
              </a:rPr>
              <a:t>at 00 UTC</a:t>
            </a:r>
            <a:endParaRPr sz="11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60"/>
          <p:cNvSpPr txBox="1"/>
          <p:nvPr/>
        </p:nvSpPr>
        <p:spPr>
          <a:xfrm>
            <a:off x="5746800" y="634225"/>
            <a:ext cx="3397200" cy="1908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Forecast Information:</a:t>
            </a:r>
            <a:endParaRPr b="1"/>
          </a:p>
          <a:p>
            <a:pPr indent="0" lvl="0" marL="0" rtl="0" algn="ctr">
              <a:spcBef>
                <a:spcPts val="0"/>
              </a:spcBef>
              <a:spcAft>
                <a:spcPts val="0"/>
              </a:spcAft>
              <a:buNone/>
            </a:pPr>
            <a:r>
              <a:t/>
            </a:r>
            <a:endParaRPr/>
          </a:p>
          <a:p>
            <a:pPr indent="0" lvl="0" marL="0" rtl="0" algn="l">
              <a:spcBef>
                <a:spcPts val="0"/>
              </a:spcBef>
              <a:spcAft>
                <a:spcPts val="0"/>
              </a:spcAft>
              <a:buNone/>
            </a:pPr>
            <a:r>
              <a:rPr lang="en">
                <a:solidFill>
                  <a:schemeClr val="dk1"/>
                </a:solidFill>
              </a:rPr>
              <a:t>Consider the two forecast plots on the left…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In a few sentences, describe the potential for long-lived, intense thunderstorms.</a:t>
            </a:r>
            <a:endParaRPr>
              <a:solidFill>
                <a:schemeClr val="dk1"/>
              </a:solidFill>
            </a:endParaRPr>
          </a:p>
        </p:txBody>
      </p:sp>
      <p:sp>
        <p:nvSpPr>
          <p:cNvPr id="554" name="Google Shape;554;p60"/>
          <p:cNvSpPr txBox="1"/>
          <p:nvPr/>
        </p:nvSpPr>
        <p:spPr>
          <a:xfrm>
            <a:off x="1792225" y="60950"/>
            <a:ext cx="5706000" cy="57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1"/>
                </a:solidFill>
              </a:rPr>
              <a:t>Building a Forecast Discussion</a:t>
            </a:r>
            <a:endParaRPr b="1" sz="1800">
              <a:solidFill>
                <a:schemeClr val="dk1"/>
              </a:solidFill>
            </a:endParaRPr>
          </a:p>
        </p:txBody>
      </p:sp>
      <p:pic>
        <p:nvPicPr>
          <p:cNvPr id="555" name="Google Shape;555;p60" title="500_forecast.PNG"/>
          <p:cNvPicPr preferRelativeResize="0"/>
          <p:nvPr/>
        </p:nvPicPr>
        <p:blipFill>
          <a:blip r:embed="rId3">
            <a:alphaModFix/>
          </a:blip>
          <a:stretch>
            <a:fillRect/>
          </a:stretch>
        </p:blipFill>
        <p:spPr>
          <a:xfrm>
            <a:off x="341039" y="465900"/>
            <a:ext cx="2984636" cy="2295874"/>
          </a:xfrm>
          <a:prstGeom prst="rect">
            <a:avLst/>
          </a:prstGeom>
          <a:noFill/>
          <a:ln>
            <a:noFill/>
          </a:ln>
        </p:spPr>
      </p:pic>
      <p:sp>
        <p:nvSpPr>
          <p:cNvPr id="556" name="Google Shape;556;p60"/>
          <p:cNvSpPr txBox="1"/>
          <p:nvPr/>
        </p:nvSpPr>
        <p:spPr>
          <a:xfrm>
            <a:off x="3417825" y="812550"/>
            <a:ext cx="1566600" cy="119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1"/>
                </a:solidFill>
              </a:rPr>
              <a:t>24-hour max </a:t>
            </a:r>
            <a:endParaRPr sz="1100">
              <a:solidFill>
                <a:schemeClr val="dk1"/>
              </a:solidFill>
            </a:endParaRPr>
          </a:p>
          <a:p>
            <a:pPr indent="0" lvl="0" marL="0" rtl="0" algn="l">
              <a:spcBef>
                <a:spcPts val="0"/>
              </a:spcBef>
              <a:spcAft>
                <a:spcPts val="0"/>
              </a:spcAft>
              <a:buNone/>
            </a:pPr>
            <a:r>
              <a:rPr lang="en" sz="1100">
                <a:solidFill>
                  <a:schemeClr val="dk1"/>
                </a:solidFill>
              </a:rPr>
              <a:t>updraft speed (fill)</a:t>
            </a:r>
            <a:endParaRPr sz="1100">
              <a:solidFill>
                <a:schemeClr val="dk1"/>
              </a:solidFill>
            </a:endParaRPr>
          </a:p>
          <a:p>
            <a:pPr indent="0" lvl="0" marL="0" rtl="0" algn="l">
              <a:spcBef>
                <a:spcPts val="0"/>
              </a:spcBef>
              <a:spcAft>
                <a:spcPts val="0"/>
              </a:spcAft>
              <a:buNone/>
            </a:pPr>
            <a:r>
              <a:t/>
            </a:r>
            <a:endParaRPr sz="1100">
              <a:solidFill>
                <a:schemeClr val="dk1"/>
              </a:solidFill>
            </a:endParaRPr>
          </a:p>
          <a:p>
            <a:pPr indent="0" lvl="0" marL="0" rtl="0" algn="l">
              <a:spcBef>
                <a:spcPts val="0"/>
              </a:spcBef>
              <a:spcAft>
                <a:spcPts val="0"/>
              </a:spcAft>
              <a:buNone/>
            </a:pPr>
            <a:r>
              <a:rPr lang="en" sz="1100">
                <a:solidFill>
                  <a:schemeClr val="dk1"/>
                </a:solidFill>
              </a:rPr>
              <a:t>Probability of updraft speed &gt; 20 m/s (contour)</a:t>
            </a:r>
            <a:endParaRPr sz="1100">
              <a:solidFill>
                <a:schemeClr val="dk1"/>
              </a:solidFill>
            </a:endParaRPr>
          </a:p>
        </p:txBody>
      </p:sp>
      <p:sp>
        <p:nvSpPr>
          <p:cNvPr id="557" name="Google Shape;557;p60"/>
          <p:cNvSpPr txBox="1"/>
          <p:nvPr/>
        </p:nvSpPr>
        <p:spPr>
          <a:xfrm>
            <a:off x="5746804" y="2719971"/>
            <a:ext cx="3397200" cy="233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Example:</a:t>
            </a:r>
            <a:endParaRPr b="1"/>
          </a:p>
          <a:p>
            <a:pPr indent="0" lvl="0" marL="0" rtl="0" algn="ctr">
              <a:spcBef>
                <a:spcPts val="0"/>
              </a:spcBef>
              <a:spcAft>
                <a:spcPts val="0"/>
              </a:spcAft>
              <a:buNone/>
            </a:pPr>
            <a:r>
              <a:t/>
            </a:r>
            <a:endParaRPr/>
          </a:p>
          <a:p>
            <a:pPr indent="0" lvl="0" marL="0" rtl="0" algn="l">
              <a:spcBef>
                <a:spcPts val="0"/>
              </a:spcBef>
              <a:spcAft>
                <a:spcPts val="0"/>
              </a:spcAft>
              <a:buNone/>
            </a:pPr>
            <a:r>
              <a:rPr lang="en"/>
              <a:t>“Intense thunderstorms are probable based on latest ensemble guidance. HREF mean STP values of 8 suggest that the environment could support strong to violent tornadoes, and a strong (70%) signal for robust updrafts is noted in proximity to the STP maximum.”</a:t>
            </a:r>
            <a:endParaRPr/>
          </a:p>
          <a:p>
            <a:pPr indent="0" lvl="0" marL="0" rtl="0" algn="l">
              <a:spcBef>
                <a:spcPts val="0"/>
              </a:spcBef>
              <a:spcAft>
                <a:spcPts val="0"/>
              </a:spcAft>
              <a:buNone/>
            </a:pPr>
            <a:r>
              <a:t/>
            </a:r>
            <a:endParaRPr/>
          </a:p>
        </p:txBody>
      </p:sp>
      <p:sp>
        <p:nvSpPr>
          <p:cNvPr id="558" name="Google Shape;558;p60"/>
          <p:cNvSpPr txBox="1"/>
          <p:nvPr/>
        </p:nvSpPr>
        <p:spPr>
          <a:xfrm>
            <a:off x="3545100" y="2828100"/>
            <a:ext cx="1566600" cy="119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1"/>
                </a:solidFill>
              </a:rPr>
              <a:t>HREF ensemble mean STP</a:t>
            </a:r>
            <a:endParaRPr sz="1100">
              <a:solidFill>
                <a:schemeClr val="dk1"/>
              </a:solidFill>
            </a:endParaRPr>
          </a:p>
        </p:txBody>
      </p:sp>
      <p:pic>
        <p:nvPicPr>
          <p:cNvPr id="559" name="Google Shape;559;p60" title="stp_mean.PNG"/>
          <p:cNvPicPr preferRelativeResize="0"/>
          <p:nvPr/>
        </p:nvPicPr>
        <p:blipFill>
          <a:blip r:embed="rId4">
            <a:alphaModFix/>
          </a:blip>
          <a:stretch>
            <a:fillRect/>
          </a:stretch>
        </p:blipFill>
        <p:spPr>
          <a:xfrm>
            <a:off x="355150" y="2761775"/>
            <a:ext cx="2956425" cy="2295875"/>
          </a:xfrm>
          <a:prstGeom prst="rect">
            <a:avLst/>
          </a:prstGeom>
          <a:noFill/>
          <a:ln>
            <a:noFill/>
          </a:ln>
        </p:spPr>
      </p:pic>
      <p:pic>
        <p:nvPicPr>
          <p:cNvPr id="560" name="Google Shape;560;p60" title="updraft_prob.PNG"/>
          <p:cNvPicPr preferRelativeResize="0"/>
          <p:nvPr/>
        </p:nvPicPr>
        <p:blipFill>
          <a:blip r:embed="rId5">
            <a:alphaModFix/>
          </a:blip>
          <a:stretch>
            <a:fillRect/>
          </a:stretch>
        </p:blipFill>
        <p:spPr>
          <a:xfrm>
            <a:off x="341050" y="465900"/>
            <a:ext cx="2967925" cy="2300861"/>
          </a:xfrm>
          <a:prstGeom prst="rect">
            <a:avLst/>
          </a:prstGeom>
          <a:noFill/>
          <a:ln>
            <a:noFill/>
          </a:ln>
        </p:spPr>
      </p:pic>
      <p:pic>
        <p:nvPicPr>
          <p:cNvPr id="561" name="Google Shape;561;p60" title="stp_graph.PNG"/>
          <p:cNvPicPr preferRelativeResize="0"/>
          <p:nvPr/>
        </p:nvPicPr>
        <p:blipFill>
          <a:blip r:embed="rId6">
            <a:alphaModFix/>
          </a:blip>
          <a:stretch>
            <a:fillRect/>
          </a:stretch>
        </p:blipFill>
        <p:spPr>
          <a:xfrm>
            <a:off x="3459725" y="3464475"/>
            <a:ext cx="2117850" cy="1509741"/>
          </a:xfrm>
          <a:prstGeom prst="rect">
            <a:avLst/>
          </a:prstGeom>
          <a:noFill/>
          <a:ln cap="flat" cmpd="sng" w="19050">
            <a:solidFill>
              <a:schemeClr val="dk1"/>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61"/>
          <p:cNvSpPr txBox="1"/>
          <p:nvPr/>
        </p:nvSpPr>
        <p:spPr>
          <a:xfrm>
            <a:off x="5746800" y="634225"/>
            <a:ext cx="3397200" cy="1908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Overall confidence assessment</a:t>
            </a:r>
            <a:r>
              <a:rPr b="1" lang="en"/>
              <a:t>:</a:t>
            </a:r>
            <a:endParaRPr b="1"/>
          </a:p>
          <a:p>
            <a:pPr indent="0" lvl="0" marL="0" rtl="0" algn="ctr">
              <a:spcBef>
                <a:spcPts val="0"/>
              </a:spcBef>
              <a:spcAft>
                <a:spcPts val="0"/>
              </a:spcAft>
              <a:buNone/>
            </a:pPr>
            <a:r>
              <a:t/>
            </a:r>
            <a:endParaRPr/>
          </a:p>
          <a:p>
            <a:pPr indent="0" lvl="0" marL="0" rtl="0" algn="l">
              <a:spcBef>
                <a:spcPts val="0"/>
              </a:spcBef>
              <a:spcAft>
                <a:spcPts val="0"/>
              </a:spcAft>
              <a:buNone/>
            </a:pPr>
            <a:r>
              <a:rPr lang="en">
                <a:solidFill>
                  <a:schemeClr val="dk1"/>
                </a:solidFill>
              </a:rPr>
              <a:t>Consider all of the previous observations and forecast data….</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Write one or two sentences regarding your confidence in high-impact thunderstorms.</a:t>
            </a:r>
            <a:endParaRPr>
              <a:solidFill>
                <a:schemeClr val="dk1"/>
              </a:solidFill>
            </a:endParaRPr>
          </a:p>
        </p:txBody>
      </p:sp>
      <p:sp>
        <p:nvSpPr>
          <p:cNvPr id="568" name="Google Shape;568;p61"/>
          <p:cNvSpPr txBox="1"/>
          <p:nvPr/>
        </p:nvSpPr>
        <p:spPr>
          <a:xfrm>
            <a:off x="1792225" y="60950"/>
            <a:ext cx="5706000" cy="57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1"/>
                </a:solidFill>
              </a:rPr>
              <a:t>Building a Forecast Discussion</a:t>
            </a:r>
            <a:endParaRPr b="1" sz="1800">
              <a:solidFill>
                <a:schemeClr val="dk1"/>
              </a:solidFill>
            </a:endParaRPr>
          </a:p>
        </p:txBody>
      </p:sp>
      <p:pic>
        <p:nvPicPr>
          <p:cNvPr id="569" name="Google Shape;569;p61" title="500_forecast.PNG"/>
          <p:cNvPicPr preferRelativeResize="0"/>
          <p:nvPr/>
        </p:nvPicPr>
        <p:blipFill>
          <a:blip r:embed="rId3">
            <a:alphaModFix/>
          </a:blip>
          <a:stretch>
            <a:fillRect/>
          </a:stretch>
        </p:blipFill>
        <p:spPr>
          <a:xfrm>
            <a:off x="341039" y="465900"/>
            <a:ext cx="2984636" cy="2295874"/>
          </a:xfrm>
          <a:prstGeom prst="rect">
            <a:avLst/>
          </a:prstGeom>
          <a:noFill/>
          <a:ln>
            <a:noFill/>
          </a:ln>
        </p:spPr>
      </p:pic>
      <p:sp>
        <p:nvSpPr>
          <p:cNvPr id="570" name="Google Shape;570;p61"/>
          <p:cNvSpPr txBox="1"/>
          <p:nvPr/>
        </p:nvSpPr>
        <p:spPr>
          <a:xfrm>
            <a:off x="3417825" y="812550"/>
            <a:ext cx="1566600" cy="119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1"/>
                </a:solidFill>
              </a:rPr>
              <a:t>24-hour max </a:t>
            </a:r>
            <a:endParaRPr sz="1100">
              <a:solidFill>
                <a:schemeClr val="dk1"/>
              </a:solidFill>
            </a:endParaRPr>
          </a:p>
          <a:p>
            <a:pPr indent="0" lvl="0" marL="0" rtl="0" algn="l">
              <a:spcBef>
                <a:spcPts val="0"/>
              </a:spcBef>
              <a:spcAft>
                <a:spcPts val="0"/>
              </a:spcAft>
              <a:buNone/>
            </a:pPr>
            <a:r>
              <a:rPr lang="en" sz="1100">
                <a:solidFill>
                  <a:schemeClr val="dk1"/>
                </a:solidFill>
              </a:rPr>
              <a:t>updraft speed (fill)</a:t>
            </a:r>
            <a:endParaRPr sz="1100">
              <a:solidFill>
                <a:schemeClr val="dk1"/>
              </a:solidFill>
            </a:endParaRPr>
          </a:p>
          <a:p>
            <a:pPr indent="0" lvl="0" marL="0" rtl="0" algn="l">
              <a:spcBef>
                <a:spcPts val="0"/>
              </a:spcBef>
              <a:spcAft>
                <a:spcPts val="0"/>
              </a:spcAft>
              <a:buNone/>
            </a:pPr>
            <a:r>
              <a:t/>
            </a:r>
            <a:endParaRPr sz="1100">
              <a:solidFill>
                <a:schemeClr val="dk1"/>
              </a:solidFill>
            </a:endParaRPr>
          </a:p>
          <a:p>
            <a:pPr indent="0" lvl="0" marL="0" rtl="0" algn="l">
              <a:spcBef>
                <a:spcPts val="0"/>
              </a:spcBef>
              <a:spcAft>
                <a:spcPts val="0"/>
              </a:spcAft>
              <a:buNone/>
            </a:pPr>
            <a:r>
              <a:rPr lang="en" sz="1100">
                <a:solidFill>
                  <a:schemeClr val="dk1"/>
                </a:solidFill>
              </a:rPr>
              <a:t>Probability of updraft speed &gt; 20 m/s (contour)</a:t>
            </a:r>
            <a:endParaRPr sz="1100">
              <a:solidFill>
                <a:schemeClr val="dk1"/>
              </a:solidFill>
            </a:endParaRPr>
          </a:p>
        </p:txBody>
      </p:sp>
      <p:sp>
        <p:nvSpPr>
          <p:cNvPr id="571" name="Google Shape;571;p61"/>
          <p:cNvSpPr txBox="1"/>
          <p:nvPr/>
        </p:nvSpPr>
        <p:spPr>
          <a:xfrm>
            <a:off x="5746804" y="2719971"/>
            <a:ext cx="3397200" cy="1908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Example:</a:t>
            </a:r>
            <a:endParaRPr b="1"/>
          </a:p>
          <a:p>
            <a:pPr indent="0" lvl="0" marL="0" rtl="0" algn="ctr">
              <a:spcBef>
                <a:spcPts val="0"/>
              </a:spcBef>
              <a:spcAft>
                <a:spcPts val="0"/>
              </a:spcAft>
              <a:buNone/>
            </a:pPr>
            <a:r>
              <a:t/>
            </a:r>
            <a:endParaRPr/>
          </a:p>
          <a:p>
            <a:pPr indent="0" lvl="0" marL="0" rtl="0" algn="l">
              <a:spcBef>
                <a:spcPts val="0"/>
              </a:spcBef>
              <a:spcAft>
                <a:spcPts val="0"/>
              </a:spcAft>
              <a:buNone/>
            </a:pPr>
            <a:r>
              <a:rPr lang="en"/>
              <a:t>“</a:t>
            </a:r>
            <a:r>
              <a:rPr lang="en">
                <a:solidFill>
                  <a:schemeClr val="dk1"/>
                </a:solidFill>
              </a:rPr>
              <a:t>All signs lend high confidence in the occurrence of  numerous severe thunderstorms, including the possibility of high-impact hail, wind, or tornado event.</a:t>
            </a:r>
            <a:r>
              <a:rPr lang="en"/>
              <a:t>”</a:t>
            </a:r>
            <a:endParaRPr/>
          </a:p>
          <a:p>
            <a:pPr indent="0" lvl="0" marL="0" rtl="0" algn="l">
              <a:spcBef>
                <a:spcPts val="0"/>
              </a:spcBef>
              <a:spcAft>
                <a:spcPts val="0"/>
              </a:spcAft>
              <a:buNone/>
            </a:pPr>
            <a:r>
              <a:t/>
            </a:r>
            <a:endParaRPr/>
          </a:p>
        </p:txBody>
      </p:sp>
      <p:sp>
        <p:nvSpPr>
          <p:cNvPr id="572" name="Google Shape;572;p61"/>
          <p:cNvSpPr txBox="1"/>
          <p:nvPr/>
        </p:nvSpPr>
        <p:spPr>
          <a:xfrm>
            <a:off x="3545100" y="2828100"/>
            <a:ext cx="1566600" cy="119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1"/>
                </a:solidFill>
              </a:rPr>
              <a:t>HREF ensemble mean STP</a:t>
            </a:r>
            <a:endParaRPr sz="1100">
              <a:solidFill>
                <a:schemeClr val="dk1"/>
              </a:solidFill>
            </a:endParaRPr>
          </a:p>
        </p:txBody>
      </p:sp>
      <p:pic>
        <p:nvPicPr>
          <p:cNvPr id="573" name="Google Shape;573;p61" title="stp_mean.PNG"/>
          <p:cNvPicPr preferRelativeResize="0"/>
          <p:nvPr/>
        </p:nvPicPr>
        <p:blipFill>
          <a:blip r:embed="rId4">
            <a:alphaModFix/>
          </a:blip>
          <a:stretch>
            <a:fillRect/>
          </a:stretch>
        </p:blipFill>
        <p:spPr>
          <a:xfrm>
            <a:off x="355150" y="2761775"/>
            <a:ext cx="2956425" cy="2295875"/>
          </a:xfrm>
          <a:prstGeom prst="rect">
            <a:avLst/>
          </a:prstGeom>
          <a:noFill/>
          <a:ln>
            <a:noFill/>
          </a:ln>
        </p:spPr>
      </p:pic>
      <p:pic>
        <p:nvPicPr>
          <p:cNvPr id="574" name="Google Shape;574;p61" title="updraft_prob.PNG"/>
          <p:cNvPicPr preferRelativeResize="0"/>
          <p:nvPr/>
        </p:nvPicPr>
        <p:blipFill>
          <a:blip r:embed="rId5">
            <a:alphaModFix/>
          </a:blip>
          <a:stretch>
            <a:fillRect/>
          </a:stretch>
        </p:blipFill>
        <p:spPr>
          <a:xfrm>
            <a:off x="341050" y="465900"/>
            <a:ext cx="2967925" cy="2300861"/>
          </a:xfrm>
          <a:prstGeom prst="rect">
            <a:avLst/>
          </a:prstGeom>
          <a:noFill/>
          <a:ln>
            <a:noFill/>
          </a:ln>
        </p:spPr>
      </p:pic>
      <p:pic>
        <p:nvPicPr>
          <p:cNvPr id="575" name="Google Shape;575;p61" title="stp_graph.PNG"/>
          <p:cNvPicPr preferRelativeResize="0"/>
          <p:nvPr/>
        </p:nvPicPr>
        <p:blipFill>
          <a:blip r:embed="rId6">
            <a:alphaModFix/>
          </a:blip>
          <a:stretch>
            <a:fillRect/>
          </a:stretch>
        </p:blipFill>
        <p:spPr>
          <a:xfrm>
            <a:off x="3459725" y="3464475"/>
            <a:ext cx="2117850" cy="1509741"/>
          </a:xfrm>
          <a:prstGeom prst="rect">
            <a:avLst/>
          </a:prstGeom>
          <a:noFill/>
          <a:ln cap="flat" cmpd="sng" w="19050">
            <a:solidFill>
              <a:schemeClr val="dk1"/>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62"/>
          <p:cNvSpPr txBox="1"/>
          <p:nvPr/>
        </p:nvSpPr>
        <p:spPr>
          <a:xfrm>
            <a:off x="5746800" y="508575"/>
            <a:ext cx="3397200" cy="4509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Forecast Discussion:</a:t>
            </a:r>
            <a:endParaRPr b="1"/>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sz="1100">
                <a:solidFill>
                  <a:schemeClr val="dk1"/>
                </a:solidFill>
              </a:rPr>
              <a:t>The upper trough is expected to translate east through this evening. As this occurs a surface cyclone will continue to intensify and shift east along the warm frontal zone.</a:t>
            </a:r>
            <a:endParaRPr sz="1100">
              <a:solidFill>
                <a:schemeClr val="dk1"/>
              </a:solidFill>
            </a:endParaRPr>
          </a:p>
          <a:p>
            <a:pPr indent="0" lvl="0" marL="0" rtl="0" algn="l">
              <a:spcBef>
                <a:spcPts val="0"/>
              </a:spcBef>
              <a:spcAft>
                <a:spcPts val="0"/>
              </a:spcAft>
              <a:buNone/>
            </a:pPr>
            <a:r>
              <a:t/>
            </a:r>
            <a:endParaRPr sz="1100">
              <a:solidFill>
                <a:schemeClr val="dk1"/>
              </a:solidFill>
            </a:endParaRPr>
          </a:p>
          <a:p>
            <a:pPr indent="0" lvl="0" marL="0" rtl="0" algn="l">
              <a:spcBef>
                <a:spcPts val="0"/>
              </a:spcBef>
              <a:spcAft>
                <a:spcPts val="0"/>
              </a:spcAft>
              <a:buNone/>
            </a:pPr>
            <a:r>
              <a:rPr lang="en" sz="1100">
                <a:solidFill>
                  <a:schemeClr val="dk1"/>
                </a:solidFill>
              </a:rPr>
              <a:t>Ensemble guidance shows very high (90%) probability for SBCAPE exceeding 1000 J/kg. Additionally, favorable wind profiles will support a corridor favorable for tornadoes across parts of Arkansas where there is high confidence (80% chance) in STP values above 3.</a:t>
            </a:r>
            <a:endParaRPr sz="1100">
              <a:solidFill>
                <a:schemeClr val="dk1"/>
              </a:solidFill>
            </a:endParaRPr>
          </a:p>
          <a:p>
            <a:pPr indent="0" lvl="0" marL="0" rtl="0" algn="l">
              <a:spcBef>
                <a:spcPts val="0"/>
              </a:spcBef>
              <a:spcAft>
                <a:spcPts val="0"/>
              </a:spcAft>
              <a:buNone/>
            </a:pPr>
            <a:r>
              <a:t/>
            </a:r>
            <a:endParaRPr sz="1100">
              <a:solidFill>
                <a:schemeClr val="dk1"/>
              </a:solidFill>
            </a:endParaRPr>
          </a:p>
          <a:p>
            <a:pPr indent="0" lvl="0" marL="0" rtl="0" algn="l">
              <a:spcBef>
                <a:spcPts val="0"/>
              </a:spcBef>
              <a:spcAft>
                <a:spcPts val="0"/>
              </a:spcAft>
              <a:buNone/>
            </a:pPr>
            <a:r>
              <a:rPr lang="en" sz="1100">
                <a:solidFill>
                  <a:schemeClr val="dk1"/>
                </a:solidFill>
              </a:rPr>
              <a:t>Intense thunderstorms are probable based on latest ensemble guidance. HREF mean STP values of 8 suggest that the environment could support strong to violent tornadoes, and a strong (70%) signal for robust updrafts is noted in proximity to the STP maximum.</a:t>
            </a:r>
            <a:endParaRPr sz="1100">
              <a:solidFill>
                <a:schemeClr val="dk1"/>
              </a:solidFill>
            </a:endParaRPr>
          </a:p>
          <a:p>
            <a:pPr indent="0" lvl="0" marL="0" rtl="0" algn="l">
              <a:spcBef>
                <a:spcPts val="0"/>
              </a:spcBef>
              <a:spcAft>
                <a:spcPts val="0"/>
              </a:spcAft>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rPr lang="en" sz="1100">
                <a:solidFill>
                  <a:schemeClr val="dk1"/>
                </a:solidFill>
              </a:rPr>
              <a:t>All signs lend high confidence in the occurrence of  numerous severe thunderstorms, including the possibility of high-impact hail, wind, or tornado event.</a:t>
            </a:r>
            <a:endParaRPr sz="1100">
              <a:solidFill>
                <a:schemeClr val="dk1"/>
              </a:solidFill>
            </a:endParaRPr>
          </a:p>
        </p:txBody>
      </p:sp>
      <p:sp>
        <p:nvSpPr>
          <p:cNvPr id="582" name="Google Shape;582;p62"/>
          <p:cNvSpPr txBox="1"/>
          <p:nvPr/>
        </p:nvSpPr>
        <p:spPr>
          <a:xfrm>
            <a:off x="1792225" y="60950"/>
            <a:ext cx="5706000" cy="57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1"/>
                </a:solidFill>
              </a:rPr>
              <a:t>Building a Forecast Discussion</a:t>
            </a:r>
            <a:endParaRPr b="1" sz="1800">
              <a:solidFill>
                <a:schemeClr val="dk1"/>
              </a:solidFill>
            </a:endParaRPr>
          </a:p>
        </p:txBody>
      </p:sp>
      <p:pic>
        <p:nvPicPr>
          <p:cNvPr id="583" name="Google Shape;583;p62" title="EF4_Damage_-_190_MPH_in_Bremen,_Kentucky.jpg"/>
          <p:cNvPicPr preferRelativeResize="0"/>
          <p:nvPr/>
        </p:nvPicPr>
        <p:blipFill>
          <a:blip r:embed="rId3">
            <a:alphaModFix/>
          </a:blip>
          <a:stretch>
            <a:fillRect/>
          </a:stretch>
        </p:blipFill>
        <p:spPr>
          <a:xfrm>
            <a:off x="426000" y="3249230"/>
            <a:ext cx="2359002" cy="1769244"/>
          </a:xfrm>
          <a:prstGeom prst="rect">
            <a:avLst/>
          </a:prstGeom>
          <a:noFill/>
          <a:ln>
            <a:noFill/>
          </a:ln>
        </p:spPr>
      </p:pic>
      <p:pic>
        <p:nvPicPr>
          <p:cNvPr id="584" name="Google Shape;584;p62" title="2021_Mayfield,_Kentucky,_tornado.png"/>
          <p:cNvPicPr preferRelativeResize="0"/>
          <p:nvPr/>
        </p:nvPicPr>
        <p:blipFill rotWithShape="1">
          <a:blip r:embed="rId4">
            <a:alphaModFix/>
          </a:blip>
          <a:srcRect b="0" l="0" r="0" t="21402"/>
          <a:stretch/>
        </p:blipFill>
        <p:spPr>
          <a:xfrm>
            <a:off x="3005300" y="3249225"/>
            <a:ext cx="2272593" cy="1769250"/>
          </a:xfrm>
          <a:prstGeom prst="rect">
            <a:avLst/>
          </a:prstGeom>
          <a:noFill/>
          <a:ln>
            <a:noFill/>
          </a:ln>
        </p:spPr>
      </p:pic>
      <p:pic>
        <p:nvPicPr>
          <p:cNvPr id="585" name="Google Shape;585;p62" title="EventSummary.png"/>
          <p:cNvPicPr preferRelativeResize="0"/>
          <p:nvPr/>
        </p:nvPicPr>
        <p:blipFill>
          <a:blip r:embed="rId5">
            <a:alphaModFix/>
          </a:blip>
          <a:stretch>
            <a:fillRect/>
          </a:stretch>
        </p:blipFill>
        <p:spPr>
          <a:xfrm>
            <a:off x="1038767" y="508578"/>
            <a:ext cx="3711800" cy="26247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8"/>
          <p:cNvSpPr txBox="1"/>
          <p:nvPr>
            <p:ph type="ctrTitle"/>
          </p:nvPr>
        </p:nvSpPr>
        <p:spPr>
          <a:xfrm>
            <a:off x="0" y="74956"/>
            <a:ext cx="9144000" cy="1102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lang="en" sz="3500" u="sng"/>
              <a:t>Probabilistic Forecasting</a:t>
            </a:r>
            <a:endParaRPr sz="1900"/>
          </a:p>
        </p:txBody>
      </p:sp>
      <p:sp>
        <p:nvSpPr>
          <p:cNvPr id="95" name="Google Shape;95;p18"/>
          <p:cNvSpPr txBox="1"/>
          <p:nvPr/>
        </p:nvSpPr>
        <p:spPr>
          <a:xfrm>
            <a:off x="635400" y="1307450"/>
            <a:ext cx="7873200" cy="113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1"/>
                </a:solidFill>
              </a:rPr>
              <a:t>How do we think probabilistically?</a:t>
            </a:r>
            <a:endParaRPr b="1" sz="1800">
              <a:solidFill>
                <a:schemeClr val="dk1"/>
              </a:solidFill>
            </a:endParaRPr>
          </a:p>
          <a:p>
            <a:pPr indent="0" lvl="0" marL="0" rtl="0" algn="ctr">
              <a:spcBef>
                <a:spcPts val="0"/>
              </a:spcBef>
              <a:spcAft>
                <a:spcPts val="0"/>
              </a:spcAft>
              <a:buNone/>
            </a:pPr>
            <a:r>
              <a:t/>
            </a:r>
            <a:endParaRPr sz="1800" u="sng">
              <a:solidFill>
                <a:schemeClr val="dk1"/>
              </a:solidFill>
            </a:endParaRPr>
          </a:p>
          <a:p>
            <a:pPr indent="0" lvl="0" marL="0" rtl="0" algn="ctr">
              <a:spcBef>
                <a:spcPts val="0"/>
              </a:spcBef>
              <a:spcAft>
                <a:spcPts val="0"/>
              </a:spcAft>
              <a:buNone/>
            </a:pPr>
            <a:r>
              <a:rPr lang="en" sz="1800">
                <a:solidFill>
                  <a:schemeClr val="dk1"/>
                </a:solidFill>
              </a:rPr>
              <a:t>How can we determine the range of possible outcomes for the weather?</a:t>
            </a:r>
            <a:endParaRPr sz="1800">
              <a:solidFill>
                <a:schemeClr val="dk1"/>
              </a:solidFill>
            </a:endParaRPr>
          </a:p>
          <a:p>
            <a:pPr indent="0" lvl="0" marL="0" rtl="0" algn="ctr">
              <a:spcBef>
                <a:spcPts val="0"/>
              </a:spcBef>
              <a:spcAft>
                <a:spcPts val="0"/>
              </a:spcAft>
              <a:buNone/>
            </a:pPr>
            <a:r>
              <a:t/>
            </a:r>
            <a:endParaRPr sz="1800">
              <a:solidFill>
                <a:schemeClr val="dk1"/>
              </a:solidFill>
            </a:endParaRPr>
          </a:p>
          <a:p>
            <a:pPr indent="0" lvl="0" marL="0" rtl="0" algn="ctr">
              <a:spcBef>
                <a:spcPts val="0"/>
              </a:spcBef>
              <a:spcAft>
                <a:spcPts val="0"/>
              </a:spcAft>
              <a:buNone/>
            </a:pPr>
            <a:r>
              <a:rPr lang="en" sz="1800">
                <a:solidFill>
                  <a:schemeClr val="dk1"/>
                </a:solidFill>
              </a:rPr>
              <a:t>Example: It’s late February, how do you know it won’t be 100 F tomorrow?</a:t>
            </a:r>
            <a:endParaRPr sz="1800">
              <a:solidFill>
                <a:schemeClr val="dk1"/>
              </a:solidFill>
            </a:endParaRPr>
          </a:p>
          <a:p>
            <a:pPr indent="0" lvl="0" marL="0" rtl="0" algn="ctr">
              <a:spcBef>
                <a:spcPts val="0"/>
              </a:spcBef>
              <a:spcAft>
                <a:spcPts val="0"/>
              </a:spcAft>
              <a:buNone/>
            </a:pPr>
            <a:r>
              <a:t/>
            </a:r>
            <a:endParaRPr sz="1800">
              <a:solidFill>
                <a:schemeClr val="dk1"/>
              </a:solidFill>
            </a:endParaRPr>
          </a:p>
          <a:p>
            <a:pPr indent="0" lvl="0" marL="457200" rtl="0" algn="ctr">
              <a:spcBef>
                <a:spcPts val="0"/>
              </a:spcBef>
              <a:spcAft>
                <a:spcPts val="0"/>
              </a:spcAft>
              <a:buNone/>
            </a:pPr>
            <a:r>
              <a:t/>
            </a:r>
            <a:endParaRPr b="1" sz="1800">
              <a:solidFill>
                <a:schemeClr val="dk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63"/>
          <p:cNvSpPr txBox="1"/>
          <p:nvPr/>
        </p:nvSpPr>
        <p:spPr>
          <a:xfrm>
            <a:off x="5369675" y="508575"/>
            <a:ext cx="3774300" cy="4171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Important Takeaways</a:t>
            </a:r>
            <a:r>
              <a:rPr b="1" lang="en"/>
              <a:t>:</a:t>
            </a:r>
            <a:endParaRPr b="1"/>
          </a:p>
          <a:p>
            <a:pPr indent="0" lvl="0" marL="0" rtl="0" algn="l">
              <a:spcBef>
                <a:spcPts val="0"/>
              </a:spcBef>
              <a:spcAft>
                <a:spcPts val="0"/>
              </a:spcAft>
              <a:buNone/>
            </a:pPr>
            <a:r>
              <a:t/>
            </a:r>
            <a:endParaRPr>
              <a:solidFill>
                <a:schemeClr val="dk1"/>
              </a:solidFill>
            </a:endParaRPr>
          </a:p>
          <a:p>
            <a:pPr indent="-298450" lvl="0" marL="457200" rtl="0" algn="l">
              <a:spcBef>
                <a:spcPts val="0"/>
              </a:spcBef>
              <a:spcAft>
                <a:spcPts val="0"/>
              </a:spcAft>
              <a:buClr>
                <a:schemeClr val="dk1"/>
              </a:buClr>
              <a:buSzPts val="1100"/>
              <a:buChar char="●"/>
            </a:pPr>
            <a:r>
              <a:rPr lang="en" sz="1100">
                <a:solidFill>
                  <a:schemeClr val="dk1"/>
                </a:solidFill>
              </a:rPr>
              <a:t>Described the overall forecast evolution starting from observations. </a:t>
            </a:r>
            <a:endParaRPr sz="1100">
              <a:solidFill>
                <a:schemeClr val="dk1"/>
              </a:solidFill>
            </a:endParaRPr>
          </a:p>
          <a:p>
            <a:pPr indent="0" lvl="0" marL="457200" rtl="0" algn="l">
              <a:spcBef>
                <a:spcPts val="0"/>
              </a:spcBef>
              <a:spcAft>
                <a:spcPts val="0"/>
              </a:spcAft>
              <a:buNone/>
            </a:pPr>
            <a:r>
              <a:t/>
            </a:r>
            <a:endParaRPr sz="1100">
              <a:solidFill>
                <a:schemeClr val="dk1"/>
              </a:solidFill>
            </a:endParaRPr>
          </a:p>
          <a:p>
            <a:pPr indent="-298450" lvl="0" marL="457200" rtl="0" algn="l">
              <a:spcBef>
                <a:spcPts val="0"/>
              </a:spcBef>
              <a:spcAft>
                <a:spcPts val="0"/>
              </a:spcAft>
              <a:buClr>
                <a:schemeClr val="dk1"/>
              </a:buClr>
              <a:buSzPts val="1100"/>
              <a:buChar char="●"/>
            </a:pPr>
            <a:r>
              <a:rPr lang="en" sz="1100">
                <a:solidFill>
                  <a:schemeClr val="dk1"/>
                </a:solidFill>
              </a:rPr>
              <a:t>Assessed the likelihood that the environment would support severe thunderstorms. </a:t>
            </a:r>
            <a:endParaRPr sz="1100">
              <a:solidFill>
                <a:schemeClr val="dk1"/>
              </a:solidFill>
            </a:endParaRPr>
          </a:p>
          <a:p>
            <a:pPr indent="0" lvl="0" marL="457200" rtl="0" algn="l">
              <a:spcBef>
                <a:spcPts val="0"/>
              </a:spcBef>
              <a:spcAft>
                <a:spcPts val="0"/>
              </a:spcAft>
              <a:buNone/>
            </a:pPr>
            <a:r>
              <a:t/>
            </a:r>
            <a:endParaRPr sz="1100">
              <a:solidFill>
                <a:schemeClr val="dk1"/>
              </a:solidFill>
            </a:endParaRPr>
          </a:p>
          <a:p>
            <a:pPr indent="-298450" lvl="0" marL="457200" rtl="0" algn="l">
              <a:spcBef>
                <a:spcPts val="0"/>
              </a:spcBef>
              <a:spcAft>
                <a:spcPts val="0"/>
              </a:spcAft>
              <a:buClr>
                <a:schemeClr val="dk1"/>
              </a:buClr>
              <a:buSzPts val="1100"/>
              <a:buChar char="●"/>
            </a:pPr>
            <a:r>
              <a:rPr lang="en" sz="1100">
                <a:solidFill>
                  <a:schemeClr val="dk1"/>
                </a:solidFill>
              </a:rPr>
              <a:t>Described the probability that a favorable tornado environment would emerge. </a:t>
            </a:r>
            <a:endParaRPr sz="1100">
              <a:solidFill>
                <a:schemeClr val="dk1"/>
              </a:solidFill>
            </a:endParaRPr>
          </a:p>
          <a:p>
            <a:pPr indent="0" lvl="0" marL="457200" rtl="0" algn="l">
              <a:spcBef>
                <a:spcPts val="0"/>
              </a:spcBef>
              <a:spcAft>
                <a:spcPts val="0"/>
              </a:spcAft>
              <a:buNone/>
            </a:pPr>
            <a:r>
              <a:t/>
            </a:r>
            <a:endParaRPr sz="1100">
              <a:solidFill>
                <a:schemeClr val="dk1"/>
              </a:solidFill>
            </a:endParaRPr>
          </a:p>
          <a:p>
            <a:pPr indent="-298450" lvl="0" marL="457200" rtl="0" algn="l">
              <a:spcBef>
                <a:spcPts val="0"/>
              </a:spcBef>
              <a:spcAft>
                <a:spcPts val="0"/>
              </a:spcAft>
              <a:buClr>
                <a:schemeClr val="dk1"/>
              </a:buClr>
              <a:buSzPts val="1100"/>
              <a:buChar char="●"/>
            </a:pPr>
            <a:r>
              <a:rPr lang="en" sz="1100">
                <a:solidFill>
                  <a:schemeClr val="dk1"/>
                </a:solidFill>
              </a:rPr>
              <a:t>Highlighted the potential for a high-impact event based on the probability that a high-end environment would be in place and that storms would occur in this environment.</a:t>
            </a:r>
            <a:endParaRPr sz="1100">
              <a:solidFill>
                <a:schemeClr val="dk1"/>
              </a:solidFill>
            </a:endParaRPr>
          </a:p>
          <a:p>
            <a:pPr indent="0" lvl="0" marL="457200" rtl="0" algn="l">
              <a:spcBef>
                <a:spcPts val="0"/>
              </a:spcBef>
              <a:spcAft>
                <a:spcPts val="0"/>
              </a:spcAft>
              <a:buNone/>
            </a:pPr>
            <a:r>
              <a:t/>
            </a:r>
            <a:endParaRPr sz="1100">
              <a:solidFill>
                <a:schemeClr val="dk1"/>
              </a:solidFill>
            </a:endParaRPr>
          </a:p>
          <a:p>
            <a:pPr indent="-298450" lvl="0" marL="457200" rtl="0" algn="l">
              <a:spcBef>
                <a:spcPts val="0"/>
              </a:spcBef>
              <a:spcAft>
                <a:spcPts val="0"/>
              </a:spcAft>
              <a:buClr>
                <a:schemeClr val="dk1"/>
              </a:buClr>
              <a:buSzPts val="1100"/>
              <a:buChar char="●"/>
            </a:pPr>
            <a:r>
              <a:rPr lang="en" sz="1100">
                <a:solidFill>
                  <a:schemeClr val="dk1"/>
                </a:solidFill>
              </a:rPr>
              <a:t>Did not give a deterministic “this will happen”, but described confidence level in the potential for a high-impact event. </a:t>
            </a:r>
            <a:endParaRPr sz="1100">
              <a:solidFill>
                <a:schemeClr val="dk1"/>
              </a:solidFill>
            </a:endParaRPr>
          </a:p>
          <a:p>
            <a:pPr indent="0" lvl="0" marL="0" rtl="0" algn="l">
              <a:spcBef>
                <a:spcPts val="0"/>
              </a:spcBef>
              <a:spcAft>
                <a:spcPts val="0"/>
              </a:spcAft>
              <a:buNone/>
            </a:pPr>
            <a:r>
              <a:t/>
            </a:r>
            <a:endParaRPr sz="1100">
              <a:solidFill>
                <a:schemeClr val="dk1"/>
              </a:solidFill>
            </a:endParaRPr>
          </a:p>
          <a:p>
            <a:pPr indent="0" lvl="0" marL="0" rtl="0" algn="ctr">
              <a:spcBef>
                <a:spcPts val="0"/>
              </a:spcBef>
              <a:spcAft>
                <a:spcPts val="0"/>
              </a:spcAft>
              <a:buNone/>
            </a:pPr>
            <a:r>
              <a:rPr lang="en" sz="1100">
                <a:solidFill>
                  <a:schemeClr val="dk1"/>
                </a:solidFill>
              </a:rPr>
              <a:t>Note: This still left the door open for a “bust” event!</a:t>
            </a:r>
            <a:endParaRPr sz="1100">
              <a:solidFill>
                <a:schemeClr val="dk1"/>
              </a:solidFill>
            </a:endParaRPr>
          </a:p>
          <a:p>
            <a:pPr indent="0" lvl="0" marL="0" rtl="0" algn="l">
              <a:spcBef>
                <a:spcPts val="0"/>
              </a:spcBef>
              <a:spcAft>
                <a:spcPts val="0"/>
              </a:spcAft>
              <a:buNone/>
            </a:pPr>
            <a:r>
              <a:t/>
            </a:r>
            <a:endParaRPr sz="1100">
              <a:solidFill>
                <a:schemeClr val="dk1"/>
              </a:solidFill>
            </a:endParaRPr>
          </a:p>
          <a:p>
            <a:pPr indent="0" lvl="0" marL="0" rtl="0" algn="l">
              <a:spcBef>
                <a:spcPts val="0"/>
              </a:spcBef>
              <a:spcAft>
                <a:spcPts val="0"/>
              </a:spcAft>
              <a:buNone/>
            </a:pPr>
            <a:r>
              <a:t/>
            </a:r>
            <a:endParaRPr sz="1100">
              <a:solidFill>
                <a:schemeClr val="dk1"/>
              </a:solidFill>
            </a:endParaRPr>
          </a:p>
        </p:txBody>
      </p:sp>
      <p:sp>
        <p:nvSpPr>
          <p:cNvPr id="592" name="Google Shape;592;p63"/>
          <p:cNvSpPr txBox="1"/>
          <p:nvPr/>
        </p:nvSpPr>
        <p:spPr>
          <a:xfrm>
            <a:off x="1792225" y="60950"/>
            <a:ext cx="5706000" cy="57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1"/>
                </a:solidFill>
              </a:rPr>
              <a:t>Building a Forecast Discussion</a:t>
            </a:r>
            <a:endParaRPr b="1" sz="1800">
              <a:solidFill>
                <a:schemeClr val="dk1"/>
              </a:solidFill>
            </a:endParaRPr>
          </a:p>
        </p:txBody>
      </p:sp>
      <p:pic>
        <p:nvPicPr>
          <p:cNvPr id="593" name="Google Shape;593;p63" title="EF4_Damage_-_190_MPH_in_Bremen,_Kentucky.jpg"/>
          <p:cNvPicPr preferRelativeResize="0"/>
          <p:nvPr/>
        </p:nvPicPr>
        <p:blipFill>
          <a:blip r:embed="rId3">
            <a:alphaModFix/>
          </a:blip>
          <a:stretch>
            <a:fillRect/>
          </a:stretch>
        </p:blipFill>
        <p:spPr>
          <a:xfrm>
            <a:off x="426000" y="3249230"/>
            <a:ext cx="2359002" cy="1769244"/>
          </a:xfrm>
          <a:prstGeom prst="rect">
            <a:avLst/>
          </a:prstGeom>
          <a:noFill/>
          <a:ln>
            <a:noFill/>
          </a:ln>
        </p:spPr>
      </p:pic>
      <p:pic>
        <p:nvPicPr>
          <p:cNvPr id="594" name="Google Shape;594;p63" title="2021_Mayfield,_Kentucky,_tornado.png"/>
          <p:cNvPicPr preferRelativeResize="0"/>
          <p:nvPr/>
        </p:nvPicPr>
        <p:blipFill rotWithShape="1">
          <a:blip r:embed="rId4">
            <a:alphaModFix/>
          </a:blip>
          <a:srcRect b="0" l="0" r="0" t="21402"/>
          <a:stretch/>
        </p:blipFill>
        <p:spPr>
          <a:xfrm>
            <a:off x="3005300" y="3249225"/>
            <a:ext cx="2272593" cy="1769250"/>
          </a:xfrm>
          <a:prstGeom prst="rect">
            <a:avLst/>
          </a:prstGeom>
          <a:noFill/>
          <a:ln>
            <a:noFill/>
          </a:ln>
        </p:spPr>
      </p:pic>
      <p:pic>
        <p:nvPicPr>
          <p:cNvPr id="595" name="Google Shape;595;p63" title="EventSummary.png"/>
          <p:cNvPicPr preferRelativeResize="0"/>
          <p:nvPr/>
        </p:nvPicPr>
        <p:blipFill>
          <a:blip r:embed="rId5">
            <a:alphaModFix/>
          </a:blip>
          <a:stretch>
            <a:fillRect/>
          </a:stretch>
        </p:blipFill>
        <p:spPr>
          <a:xfrm>
            <a:off x="1038767" y="508578"/>
            <a:ext cx="3711800" cy="262477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64"/>
          <p:cNvSpPr/>
          <p:nvPr/>
        </p:nvSpPr>
        <p:spPr>
          <a:xfrm>
            <a:off x="6665450" y="1232075"/>
            <a:ext cx="2094900" cy="1102500"/>
          </a:xfrm>
          <a:prstGeom prst="wedgeRoundRectCallout">
            <a:avLst>
              <a:gd fmla="val 24665" name="adj1"/>
              <a:gd fmla="val 92209" name="adj2"/>
              <a:gd fmla="val 0" name="adj3"/>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 name="Google Shape;602;p64"/>
          <p:cNvSpPr txBox="1"/>
          <p:nvPr>
            <p:ph type="ctrTitle"/>
          </p:nvPr>
        </p:nvSpPr>
        <p:spPr>
          <a:xfrm>
            <a:off x="0" y="29831"/>
            <a:ext cx="9144000" cy="1102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lang="en" sz="4500" u="sng"/>
              <a:t>A Few Pointers</a:t>
            </a:r>
            <a:endParaRPr sz="2900"/>
          </a:p>
        </p:txBody>
      </p:sp>
      <p:sp>
        <p:nvSpPr>
          <p:cNvPr id="603" name="Google Shape;603;p64"/>
          <p:cNvSpPr txBox="1"/>
          <p:nvPr/>
        </p:nvSpPr>
        <p:spPr>
          <a:xfrm>
            <a:off x="6510500" y="1552475"/>
            <a:ext cx="24048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lang="en" sz="1800">
                <a:latin typeface="Calibri"/>
                <a:ea typeface="Calibri"/>
                <a:cs typeface="Calibri"/>
                <a:sym typeface="Calibri"/>
              </a:rPr>
              <a:t>Keep these in mind!</a:t>
            </a:r>
            <a:endParaRPr b="0" i="0" sz="1800" u="none" cap="none" strike="noStrike">
              <a:solidFill>
                <a:srgbClr val="000000"/>
              </a:solidFill>
              <a:latin typeface="Calibri"/>
              <a:ea typeface="Calibri"/>
              <a:cs typeface="Calibri"/>
              <a:sym typeface="Calibri"/>
            </a:endParaRPr>
          </a:p>
        </p:txBody>
      </p:sp>
      <p:pic>
        <p:nvPicPr>
          <p:cNvPr descr="http://1.bp.blogspot.com/-CXmzwW1aZqA/UdDVopZMBTI/AAAAAAAAAt8/brwzxziMlaY/s327/bob-ross-1.jpg" id="604" name="Google Shape;604;p64"/>
          <p:cNvPicPr preferRelativeResize="0"/>
          <p:nvPr/>
        </p:nvPicPr>
        <p:blipFill rotWithShape="1">
          <a:blip r:embed="rId3">
            <a:alphaModFix/>
          </a:blip>
          <a:srcRect b="0" l="0" r="0" t="0"/>
          <a:stretch/>
        </p:blipFill>
        <p:spPr>
          <a:xfrm>
            <a:off x="6858000" y="2865006"/>
            <a:ext cx="2286000" cy="2336006"/>
          </a:xfrm>
          <a:prstGeom prst="rect">
            <a:avLst/>
          </a:prstGeom>
          <a:noFill/>
          <a:ln>
            <a:noFill/>
          </a:ln>
        </p:spPr>
      </p:pic>
      <p:sp>
        <p:nvSpPr>
          <p:cNvPr id="605" name="Google Shape;605;p64"/>
          <p:cNvSpPr txBox="1"/>
          <p:nvPr/>
        </p:nvSpPr>
        <p:spPr>
          <a:xfrm>
            <a:off x="353900" y="1240975"/>
            <a:ext cx="6156600" cy="36327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SzPts val="1600"/>
              <a:buChar char="●"/>
            </a:pPr>
            <a:r>
              <a:rPr lang="en" sz="1600"/>
              <a:t>Avoid spelling and grammar mistakes. 	</a:t>
            </a:r>
            <a:endParaRPr sz="1600"/>
          </a:p>
          <a:p>
            <a:pPr indent="-330200" lvl="1" marL="914400" rtl="0" algn="l">
              <a:spcBef>
                <a:spcPts val="0"/>
              </a:spcBef>
              <a:spcAft>
                <a:spcPts val="0"/>
              </a:spcAft>
              <a:buSzPts val="1600"/>
              <a:buChar char="○"/>
            </a:pPr>
            <a:r>
              <a:rPr lang="en" sz="1600"/>
              <a:t>Poor spelling and grammar reflects poorly on your office and erodes your credibility. </a:t>
            </a:r>
            <a:endParaRPr sz="1600"/>
          </a:p>
          <a:p>
            <a:pPr indent="0" lvl="0" marL="914400" rtl="0" algn="l">
              <a:spcBef>
                <a:spcPts val="0"/>
              </a:spcBef>
              <a:spcAft>
                <a:spcPts val="0"/>
              </a:spcAft>
              <a:buNone/>
            </a:pPr>
            <a:r>
              <a:t/>
            </a:r>
            <a:endParaRPr sz="1600"/>
          </a:p>
          <a:p>
            <a:pPr indent="-330200" lvl="0" marL="457200" rtl="0" algn="l">
              <a:spcBef>
                <a:spcPts val="0"/>
              </a:spcBef>
              <a:spcAft>
                <a:spcPts val="0"/>
              </a:spcAft>
              <a:buSzPts val="1600"/>
              <a:buChar char="●"/>
            </a:pPr>
            <a:r>
              <a:rPr lang="en" sz="1600"/>
              <a:t>Avoid using subjective descriptions. </a:t>
            </a:r>
            <a:endParaRPr sz="1600"/>
          </a:p>
          <a:p>
            <a:pPr indent="-330200" lvl="1" marL="914400" rtl="0" algn="l">
              <a:spcBef>
                <a:spcPts val="0"/>
              </a:spcBef>
              <a:spcAft>
                <a:spcPts val="0"/>
              </a:spcAft>
              <a:buSzPts val="1600"/>
              <a:buChar char="○"/>
            </a:pPr>
            <a:r>
              <a:rPr lang="en" sz="1600"/>
              <a:t>Instead of saying “insanely high MLCAPE” say “4000-5000 J/kg MLCAPE”. Keep it scientific!</a:t>
            </a:r>
            <a:endParaRPr sz="1600"/>
          </a:p>
          <a:p>
            <a:pPr indent="0" lvl="0" marL="914400" rtl="0" algn="l">
              <a:spcBef>
                <a:spcPts val="0"/>
              </a:spcBef>
              <a:spcAft>
                <a:spcPts val="0"/>
              </a:spcAft>
              <a:buNone/>
            </a:pPr>
            <a:r>
              <a:t/>
            </a:r>
            <a:endParaRPr sz="1600"/>
          </a:p>
          <a:p>
            <a:pPr indent="-330200" lvl="0" marL="457200" rtl="0" algn="l">
              <a:spcBef>
                <a:spcPts val="0"/>
              </a:spcBef>
              <a:spcAft>
                <a:spcPts val="0"/>
              </a:spcAft>
              <a:buSzPts val="1600"/>
              <a:buChar char="●"/>
            </a:pPr>
            <a:r>
              <a:rPr lang="en" sz="1600"/>
              <a:t>Always have someone else proofread your discussion.</a:t>
            </a:r>
            <a:endParaRPr sz="1600"/>
          </a:p>
          <a:p>
            <a:pPr indent="0" lvl="0" marL="457200" rtl="0" algn="l">
              <a:spcBef>
                <a:spcPts val="0"/>
              </a:spcBef>
              <a:spcAft>
                <a:spcPts val="0"/>
              </a:spcAft>
              <a:buNone/>
            </a:pPr>
            <a:r>
              <a:rPr lang="en" sz="1600"/>
              <a:t> </a:t>
            </a:r>
            <a:endParaRPr sz="1600"/>
          </a:p>
          <a:p>
            <a:pPr indent="-330200" lvl="0" marL="457200" rtl="0" algn="l">
              <a:spcBef>
                <a:spcPts val="0"/>
              </a:spcBef>
              <a:spcAft>
                <a:spcPts val="0"/>
              </a:spcAft>
              <a:buSzPts val="1600"/>
              <a:buChar char="●"/>
            </a:pPr>
            <a:r>
              <a:rPr lang="en" sz="1600"/>
              <a:t>Read more discussions! </a:t>
            </a:r>
            <a:endParaRPr sz="1600"/>
          </a:p>
          <a:p>
            <a:pPr indent="-330200" lvl="1" marL="914400" rtl="0" algn="l">
              <a:spcBef>
                <a:spcPts val="0"/>
              </a:spcBef>
              <a:spcAft>
                <a:spcPts val="0"/>
              </a:spcAft>
              <a:buSzPts val="1600"/>
              <a:buChar char="○"/>
            </a:pPr>
            <a:r>
              <a:rPr lang="en" sz="1600"/>
              <a:t>The more you read, the better you’ll write!</a:t>
            </a:r>
            <a:endParaRPr sz="1600"/>
          </a:p>
          <a:p>
            <a:pPr indent="0" lvl="0" marL="457200" rtl="0" algn="l">
              <a:spcBef>
                <a:spcPts val="0"/>
              </a:spcBef>
              <a:spcAft>
                <a:spcPts val="0"/>
              </a:spcAft>
              <a:buNone/>
            </a:pPr>
            <a:r>
              <a:t/>
            </a:r>
            <a:endParaRPr sz="1600"/>
          </a:p>
          <a:p>
            <a:pPr indent="-330200" lvl="0" marL="457200" rtl="0" algn="l">
              <a:spcBef>
                <a:spcPts val="0"/>
              </a:spcBef>
              <a:spcAft>
                <a:spcPts val="0"/>
              </a:spcAft>
              <a:buSzPts val="1600"/>
              <a:buChar char="●"/>
            </a:pPr>
            <a:r>
              <a:rPr lang="en" sz="1600"/>
              <a:t>Know your audience!</a:t>
            </a:r>
            <a:endParaRPr sz="160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65"/>
          <p:cNvSpPr txBox="1"/>
          <p:nvPr/>
        </p:nvSpPr>
        <p:spPr>
          <a:xfrm>
            <a:off x="0" y="0"/>
            <a:ext cx="9144000" cy="1277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900"/>
              <a:buFont typeface="Arial"/>
              <a:buNone/>
            </a:pPr>
            <a:r>
              <a:rPr lang="en" sz="1900">
                <a:solidFill>
                  <a:schemeClr val="dk1"/>
                </a:solidFill>
                <a:latin typeface="Calibri"/>
                <a:ea typeface="Calibri"/>
                <a:cs typeface="Calibri"/>
                <a:sym typeface="Calibri"/>
              </a:rPr>
              <a:t>One last important concept:</a:t>
            </a:r>
            <a:endParaRPr sz="1900">
              <a:solidFill>
                <a:schemeClr val="dk1"/>
              </a:solidFill>
              <a:latin typeface="Calibri"/>
              <a:ea typeface="Calibri"/>
              <a:cs typeface="Calibri"/>
              <a:sym typeface="Calibri"/>
            </a:endParaRPr>
          </a:p>
          <a:p>
            <a:pPr indent="0" lvl="0" marL="0" rtl="0" algn="ctr">
              <a:spcBef>
                <a:spcPts val="0"/>
              </a:spcBef>
              <a:spcAft>
                <a:spcPts val="0"/>
              </a:spcAft>
              <a:buClr>
                <a:schemeClr val="dk1"/>
              </a:buClr>
              <a:buSzPts val="1900"/>
              <a:buFont typeface="Arial"/>
              <a:buNone/>
            </a:pPr>
            <a:r>
              <a:t/>
            </a:r>
            <a:endParaRPr sz="1900">
              <a:solidFill>
                <a:schemeClr val="dk1"/>
              </a:solidFill>
              <a:latin typeface="Calibri"/>
              <a:ea typeface="Calibri"/>
              <a:cs typeface="Calibri"/>
              <a:sym typeface="Calibri"/>
            </a:endParaRPr>
          </a:p>
          <a:p>
            <a:pPr indent="0" lvl="0" marL="0" rtl="0" algn="ctr">
              <a:spcBef>
                <a:spcPts val="0"/>
              </a:spcBef>
              <a:spcAft>
                <a:spcPts val="0"/>
              </a:spcAft>
              <a:buNone/>
            </a:pPr>
            <a:r>
              <a:rPr b="1" lang="en" sz="3300" u="sng">
                <a:solidFill>
                  <a:schemeClr val="dk1"/>
                </a:solidFill>
                <a:latin typeface="Calibri"/>
                <a:ea typeface="Calibri"/>
                <a:cs typeface="Calibri"/>
                <a:sym typeface="Calibri"/>
              </a:rPr>
              <a:t>Know your audience</a:t>
            </a:r>
            <a:endParaRPr sz="2800"/>
          </a:p>
        </p:txBody>
      </p:sp>
      <p:sp>
        <p:nvSpPr>
          <p:cNvPr id="611" name="Google Shape;611;p65"/>
          <p:cNvSpPr txBox="1"/>
          <p:nvPr/>
        </p:nvSpPr>
        <p:spPr>
          <a:xfrm>
            <a:off x="890925" y="1347325"/>
            <a:ext cx="3171300" cy="215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Writing for other meteorologists: </a:t>
            </a:r>
            <a:endParaRPr/>
          </a:p>
          <a:p>
            <a:pPr indent="-349250" lvl="0" marL="457200" rtl="0" algn="l">
              <a:spcBef>
                <a:spcPts val="0"/>
              </a:spcBef>
              <a:spcAft>
                <a:spcPts val="0"/>
              </a:spcAft>
              <a:buClr>
                <a:schemeClr val="dk1"/>
              </a:buClr>
              <a:buSzPts val="1900"/>
              <a:buFont typeface="Calibri"/>
              <a:buChar char="●"/>
            </a:pPr>
            <a:r>
              <a:rPr b="1" lang="en" sz="1900">
                <a:solidFill>
                  <a:schemeClr val="dk1"/>
                </a:solidFill>
                <a:latin typeface="Calibri"/>
                <a:ea typeface="Calibri"/>
                <a:cs typeface="Calibri"/>
                <a:sym typeface="Calibri"/>
              </a:rPr>
              <a:t>WHAT</a:t>
            </a:r>
            <a:endParaRPr b="1" sz="1900">
              <a:solidFill>
                <a:schemeClr val="dk1"/>
              </a:solidFill>
              <a:latin typeface="Calibri"/>
              <a:ea typeface="Calibri"/>
              <a:cs typeface="Calibri"/>
              <a:sym typeface="Calibri"/>
            </a:endParaRPr>
          </a:p>
          <a:p>
            <a:pPr indent="-349250" lvl="0" marL="457200" rtl="0" algn="l">
              <a:spcBef>
                <a:spcPts val="0"/>
              </a:spcBef>
              <a:spcAft>
                <a:spcPts val="0"/>
              </a:spcAft>
              <a:buClr>
                <a:schemeClr val="dk1"/>
              </a:buClr>
              <a:buSzPts val="1900"/>
              <a:buFont typeface="Calibri"/>
              <a:buChar char="●"/>
            </a:pPr>
            <a:r>
              <a:rPr b="1" lang="en" sz="1900">
                <a:solidFill>
                  <a:schemeClr val="dk1"/>
                </a:solidFill>
                <a:latin typeface="Calibri"/>
                <a:ea typeface="Calibri"/>
                <a:cs typeface="Calibri"/>
                <a:sym typeface="Calibri"/>
              </a:rPr>
              <a:t>WHERE</a:t>
            </a:r>
            <a:endParaRPr b="1" sz="1900">
              <a:solidFill>
                <a:schemeClr val="dk1"/>
              </a:solidFill>
              <a:latin typeface="Calibri"/>
              <a:ea typeface="Calibri"/>
              <a:cs typeface="Calibri"/>
              <a:sym typeface="Calibri"/>
            </a:endParaRPr>
          </a:p>
          <a:p>
            <a:pPr indent="-349250" lvl="0" marL="457200" rtl="0" algn="l">
              <a:spcBef>
                <a:spcPts val="0"/>
              </a:spcBef>
              <a:spcAft>
                <a:spcPts val="0"/>
              </a:spcAft>
              <a:buClr>
                <a:schemeClr val="dk1"/>
              </a:buClr>
              <a:buSzPts val="1900"/>
              <a:buFont typeface="Calibri"/>
              <a:buChar char="●"/>
            </a:pPr>
            <a:r>
              <a:rPr b="1" lang="en" sz="1900">
                <a:solidFill>
                  <a:schemeClr val="dk1"/>
                </a:solidFill>
                <a:latin typeface="Calibri"/>
                <a:ea typeface="Calibri"/>
                <a:cs typeface="Calibri"/>
                <a:sym typeface="Calibri"/>
              </a:rPr>
              <a:t>WHEN </a:t>
            </a:r>
            <a:endParaRPr b="1" sz="1900">
              <a:solidFill>
                <a:schemeClr val="dk1"/>
              </a:solidFill>
              <a:latin typeface="Calibri"/>
              <a:ea typeface="Calibri"/>
              <a:cs typeface="Calibri"/>
              <a:sym typeface="Calibri"/>
            </a:endParaRPr>
          </a:p>
          <a:p>
            <a:pPr indent="-349250" lvl="0" marL="457200" rtl="0" algn="l">
              <a:spcBef>
                <a:spcPts val="0"/>
              </a:spcBef>
              <a:spcAft>
                <a:spcPts val="0"/>
              </a:spcAft>
              <a:buClr>
                <a:schemeClr val="dk1"/>
              </a:buClr>
              <a:buSzPts val="1900"/>
              <a:buFont typeface="Calibri"/>
              <a:buChar char="●"/>
            </a:pPr>
            <a:r>
              <a:rPr b="1" lang="en" sz="1900">
                <a:solidFill>
                  <a:schemeClr val="dk1"/>
                </a:solidFill>
                <a:latin typeface="Calibri"/>
                <a:ea typeface="Calibri"/>
                <a:cs typeface="Calibri"/>
                <a:sym typeface="Calibri"/>
              </a:rPr>
              <a:t>WHY</a:t>
            </a:r>
            <a:endParaRPr b="1" sz="1900">
              <a:solidFill>
                <a:schemeClr val="dk1"/>
              </a:solidFill>
              <a:latin typeface="Calibri"/>
              <a:ea typeface="Calibri"/>
              <a:cs typeface="Calibri"/>
              <a:sym typeface="Calibri"/>
            </a:endParaRPr>
          </a:p>
          <a:p>
            <a:pPr indent="-349250" lvl="0" marL="457200" rtl="0" algn="l">
              <a:spcBef>
                <a:spcPts val="0"/>
              </a:spcBef>
              <a:spcAft>
                <a:spcPts val="0"/>
              </a:spcAft>
              <a:buClr>
                <a:schemeClr val="dk1"/>
              </a:buClr>
              <a:buSzPts val="1900"/>
              <a:buFont typeface="Calibri"/>
              <a:buChar char="●"/>
            </a:pPr>
            <a:r>
              <a:rPr b="1" lang="en" sz="1900">
                <a:solidFill>
                  <a:schemeClr val="dk1"/>
                </a:solidFill>
                <a:latin typeface="Calibri"/>
                <a:ea typeface="Calibri"/>
                <a:cs typeface="Calibri"/>
                <a:sym typeface="Calibri"/>
              </a:rPr>
              <a:t>CONFIDENCE</a:t>
            </a:r>
            <a:endParaRPr b="1" sz="1900">
              <a:solidFill>
                <a:schemeClr val="dk1"/>
              </a:solidFill>
              <a:latin typeface="Calibri"/>
              <a:ea typeface="Calibri"/>
              <a:cs typeface="Calibri"/>
              <a:sym typeface="Calibri"/>
            </a:endParaRPr>
          </a:p>
          <a:p>
            <a:pPr indent="-349250" lvl="0" marL="457200" rtl="0" algn="l">
              <a:spcBef>
                <a:spcPts val="0"/>
              </a:spcBef>
              <a:spcAft>
                <a:spcPts val="0"/>
              </a:spcAft>
              <a:buClr>
                <a:schemeClr val="dk1"/>
              </a:buClr>
              <a:buSzPts val="1900"/>
              <a:buFont typeface="Calibri"/>
              <a:buChar char="●"/>
            </a:pPr>
            <a:r>
              <a:rPr lang="en" sz="1900">
                <a:solidFill>
                  <a:schemeClr val="dk1"/>
                </a:solidFill>
                <a:latin typeface="Calibri"/>
                <a:ea typeface="Calibri"/>
                <a:cs typeface="Calibri"/>
                <a:sym typeface="Calibri"/>
              </a:rPr>
              <a:t>POTENTIAL IMPACTS </a:t>
            </a:r>
            <a:endParaRPr/>
          </a:p>
        </p:txBody>
      </p:sp>
      <p:sp>
        <p:nvSpPr>
          <p:cNvPr id="612" name="Google Shape;612;p65"/>
          <p:cNvSpPr txBox="1"/>
          <p:nvPr/>
        </p:nvSpPr>
        <p:spPr>
          <a:xfrm>
            <a:off x="4916925" y="1347325"/>
            <a:ext cx="3741900" cy="215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Writing for decision makers and/or public: </a:t>
            </a:r>
            <a:endParaRPr/>
          </a:p>
          <a:p>
            <a:pPr indent="-349250" lvl="0" marL="457200" rtl="0" algn="l">
              <a:spcBef>
                <a:spcPts val="0"/>
              </a:spcBef>
              <a:spcAft>
                <a:spcPts val="0"/>
              </a:spcAft>
              <a:buClr>
                <a:schemeClr val="dk1"/>
              </a:buClr>
              <a:buSzPts val="1900"/>
              <a:buFont typeface="Calibri"/>
              <a:buChar char="●"/>
            </a:pPr>
            <a:r>
              <a:rPr b="1" lang="en" sz="1900">
                <a:solidFill>
                  <a:schemeClr val="dk1"/>
                </a:solidFill>
                <a:latin typeface="Calibri"/>
                <a:ea typeface="Calibri"/>
                <a:cs typeface="Calibri"/>
                <a:sym typeface="Calibri"/>
              </a:rPr>
              <a:t>WHAT</a:t>
            </a:r>
            <a:endParaRPr b="1" sz="1900">
              <a:solidFill>
                <a:schemeClr val="dk1"/>
              </a:solidFill>
              <a:latin typeface="Calibri"/>
              <a:ea typeface="Calibri"/>
              <a:cs typeface="Calibri"/>
              <a:sym typeface="Calibri"/>
            </a:endParaRPr>
          </a:p>
          <a:p>
            <a:pPr indent="-349250" lvl="0" marL="457200" rtl="0" algn="l">
              <a:spcBef>
                <a:spcPts val="0"/>
              </a:spcBef>
              <a:spcAft>
                <a:spcPts val="0"/>
              </a:spcAft>
              <a:buClr>
                <a:schemeClr val="dk1"/>
              </a:buClr>
              <a:buSzPts val="1900"/>
              <a:buFont typeface="Calibri"/>
              <a:buChar char="●"/>
            </a:pPr>
            <a:r>
              <a:rPr b="1" lang="en" sz="1900">
                <a:solidFill>
                  <a:schemeClr val="dk1"/>
                </a:solidFill>
                <a:latin typeface="Calibri"/>
                <a:ea typeface="Calibri"/>
                <a:cs typeface="Calibri"/>
                <a:sym typeface="Calibri"/>
              </a:rPr>
              <a:t>WHERE</a:t>
            </a:r>
            <a:endParaRPr b="1" sz="1900">
              <a:solidFill>
                <a:schemeClr val="dk1"/>
              </a:solidFill>
              <a:latin typeface="Calibri"/>
              <a:ea typeface="Calibri"/>
              <a:cs typeface="Calibri"/>
              <a:sym typeface="Calibri"/>
            </a:endParaRPr>
          </a:p>
          <a:p>
            <a:pPr indent="-349250" lvl="0" marL="457200" rtl="0" algn="l">
              <a:spcBef>
                <a:spcPts val="0"/>
              </a:spcBef>
              <a:spcAft>
                <a:spcPts val="0"/>
              </a:spcAft>
              <a:buClr>
                <a:schemeClr val="dk1"/>
              </a:buClr>
              <a:buSzPts val="1900"/>
              <a:buFont typeface="Calibri"/>
              <a:buChar char="●"/>
            </a:pPr>
            <a:r>
              <a:rPr b="1" lang="en" sz="1900">
                <a:solidFill>
                  <a:schemeClr val="dk1"/>
                </a:solidFill>
                <a:latin typeface="Calibri"/>
                <a:ea typeface="Calibri"/>
                <a:cs typeface="Calibri"/>
                <a:sym typeface="Calibri"/>
              </a:rPr>
              <a:t>WHEN</a:t>
            </a:r>
            <a:r>
              <a:rPr lang="en" sz="1900">
                <a:solidFill>
                  <a:schemeClr val="dk1"/>
                </a:solidFill>
                <a:latin typeface="Calibri"/>
                <a:ea typeface="Calibri"/>
                <a:cs typeface="Calibri"/>
                <a:sym typeface="Calibri"/>
              </a:rPr>
              <a:t> </a:t>
            </a:r>
            <a:endParaRPr sz="1900">
              <a:solidFill>
                <a:schemeClr val="dk1"/>
              </a:solidFill>
              <a:latin typeface="Calibri"/>
              <a:ea typeface="Calibri"/>
              <a:cs typeface="Calibri"/>
              <a:sym typeface="Calibri"/>
            </a:endParaRPr>
          </a:p>
          <a:p>
            <a:pPr indent="-349250" lvl="0" marL="457200" rtl="0" algn="l">
              <a:spcBef>
                <a:spcPts val="0"/>
              </a:spcBef>
              <a:spcAft>
                <a:spcPts val="0"/>
              </a:spcAft>
              <a:buClr>
                <a:schemeClr val="dk1"/>
              </a:buClr>
              <a:buSzPts val="1900"/>
              <a:buFont typeface="Calibri"/>
              <a:buChar char="●"/>
            </a:pPr>
            <a:r>
              <a:rPr lang="en" sz="1900">
                <a:solidFill>
                  <a:schemeClr val="dk1"/>
                </a:solidFill>
                <a:latin typeface="Calibri"/>
                <a:ea typeface="Calibri"/>
                <a:cs typeface="Calibri"/>
                <a:sym typeface="Calibri"/>
              </a:rPr>
              <a:t>WHY</a:t>
            </a:r>
            <a:endParaRPr sz="1900">
              <a:solidFill>
                <a:schemeClr val="dk1"/>
              </a:solidFill>
              <a:latin typeface="Calibri"/>
              <a:ea typeface="Calibri"/>
              <a:cs typeface="Calibri"/>
              <a:sym typeface="Calibri"/>
            </a:endParaRPr>
          </a:p>
          <a:p>
            <a:pPr indent="-349250" lvl="0" marL="457200" rtl="0" algn="l">
              <a:spcBef>
                <a:spcPts val="0"/>
              </a:spcBef>
              <a:spcAft>
                <a:spcPts val="0"/>
              </a:spcAft>
              <a:buClr>
                <a:schemeClr val="dk1"/>
              </a:buClr>
              <a:buSzPts val="1900"/>
              <a:buFont typeface="Calibri"/>
              <a:buChar char="●"/>
            </a:pPr>
            <a:r>
              <a:rPr b="1" lang="en" sz="1900">
                <a:solidFill>
                  <a:schemeClr val="dk1"/>
                </a:solidFill>
                <a:latin typeface="Calibri"/>
                <a:ea typeface="Calibri"/>
                <a:cs typeface="Calibri"/>
                <a:sym typeface="Calibri"/>
              </a:rPr>
              <a:t>CONFIDENCE</a:t>
            </a:r>
            <a:endParaRPr b="1" sz="1900">
              <a:solidFill>
                <a:schemeClr val="dk1"/>
              </a:solidFill>
              <a:latin typeface="Calibri"/>
              <a:ea typeface="Calibri"/>
              <a:cs typeface="Calibri"/>
              <a:sym typeface="Calibri"/>
            </a:endParaRPr>
          </a:p>
          <a:p>
            <a:pPr indent="-349250" lvl="0" marL="457200" rtl="0" algn="l">
              <a:spcBef>
                <a:spcPts val="0"/>
              </a:spcBef>
              <a:spcAft>
                <a:spcPts val="0"/>
              </a:spcAft>
              <a:buClr>
                <a:schemeClr val="dk1"/>
              </a:buClr>
              <a:buSzPts val="1900"/>
              <a:buFont typeface="Calibri"/>
              <a:buChar char="●"/>
            </a:pPr>
            <a:r>
              <a:rPr b="1" lang="en" sz="1900">
                <a:solidFill>
                  <a:schemeClr val="dk1"/>
                </a:solidFill>
                <a:latin typeface="Calibri"/>
                <a:ea typeface="Calibri"/>
                <a:cs typeface="Calibri"/>
                <a:sym typeface="Calibri"/>
              </a:rPr>
              <a:t>POTENTIAL IMPACTS</a:t>
            </a:r>
            <a:r>
              <a:rPr lang="en" sz="1900">
                <a:solidFill>
                  <a:schemeClr val="dk1"/>
                </a:solidFill>
                <a:latin typeface="Calibri"/>
                <a:ea typeface="Calibri"/>
                <a:cs typeface="Calibri"/>
                <a:sym typeface="Calibri"/>
              </a:rPr>
              <a:t> </a:t>
            </a:r>
            <a:endParaRPr/>
          </a:p>
        </p:txBody>
      </p:sp>
      <p:cxnSp>
        <p:nvCxnSpPr>
          <p:cNvPr id="613" name="Google Shape;613;p65"/>
          <p:cNvCxnSpPr/>
          <p:nvPr/>
        </p:nvCxnSpPr>
        <p:spPr>
          <a:xfrm>
            <a:off x="2018725" y="3434150"/>
            <a:ext cx="23100" cy="711600"/>
          </a:xfrm>
          <a:prstGeom prst="straightConnector1">
            <a:avLst/>
          </a:prstGeom>
          <a:noFill/>
          <a:ln cap="flat" cmpd="sng" w="38100">
            <a:solidFill>
              <a:schemeClr val="dk1"/>
            </a:solidFill>
            <a:prstDash val="solid"/>
            <a:round/>
            <a:headEnd len="med" w="med" type="none"/>
            <a:tailEnd len="med" w="med" type="triangle"/>
          </a:ln>
        </p:spPr>
      </p:cxnSp>
      <p:sp>
        <p:nvSpPr>
          <p:cNvPr id="614" name="Google Shape;614;p65"/>
          <p:cNvSpPr txBox="1"/>
          <p:nvPr/>
        </p:nvSpPr>
        <p:spPr>
          <a:xfrm>
            <a:off x="384450" y="4131425"/>
            <a:ext cx="4022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Gives mets the scientific information they need to craft their local message to public/partners. </a:t>
            </a:r>
            <a:endParaRPr/>
          </a:p>
        </p:txBody>
      </p:sp>
      <p:cxnSp>
        <p:nvCxnSpPr>
          <p:cNvPr id="615" name="Google Shape;615;p65"/>
          <p:cNvCxnSpPr/>
          <p:nvPr/>
        </p:nvCxnSpPr>
        <p:spPr>
          <a:xfrm>
            <a:off x="6362125" y="3434150"/>
            <a:ext cx="23100" cy="711600"/>
          </a:xfrm>
          <a:prstGeom prst="straightConnector1">
            <a:avLst/>
          </a:prstGeom>
          <a:noFill/>
          <a:ln cap="flat" cmpd="sng" w="38100">
            <a:solidFill>
              <a:schemeClr val="dk1"/>
            </a:solidFill>
            <a:prstDash val="solid"/>
            <a:round/>
            <a:headEnd len="med" w="med" type="none"/>
            <a:tailEnd len="med" w="med" type="triangle"/>
          </a:ln>
        </p:spPr>
      </p:cxnSp>
      <p:sp>
        <p:nvSpPr>
          <p:cNvPr id="616" name="Google Shape;616;p65"/>
          <p:cNvSpPr txBox="1"/>
          <p:nvPr/>
        </p:nvSpPr>
        <p:spPr>
          <a:xfrm>
            <a:off x="4575450" y="4131425"/>
            <a:ext cx="43038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Allows decision makers and the public to make informed decisions and take action. They don’t necessarily care about “why” an event is occurring.</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66"/>
          <p:cNvSpPr txBox="1"/>
          <p:nvPr>
            <p:ph type="ctrTitle"/>
          </p:nvPr>
        </p:nvSpPr>
        <p:spPr>
          <a:xfrm>
            <a:off x="0" y="29831"/>
            <a:ext cx="9144000" cy="1102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lang="en" sz="4500" u="sng"/>
              <a:t>Forecast Journals</a:t>
            </a:r>
            <a:endParaRPr sz="2900"/>
          </a:p>
        </p:txBody>
      </p:sp>
      <p:sp>
        <p:nvSpPr>
          <p:cNvPr id="623" name="Google Shape;623;p66"/>
          <p:cNvSpPr txBox="1"/>
          <p:nvPr/>
        </p:nvSpPr>
        <p:spPr>
          <a:xfrm>
            <a:off x="354000" y="1042600"/>
            <a:ext cx="8790000" cy="387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t>Your task: </a:t>
            </a:r>
            <a:endParaRPr sz="1600"/>
          </a:p>
          <a:p>
            <a:pPr indent="-330200" lvl="0" marL="457200" rtl="0" algn="l">
              <a:spcBef>
                <a:spcPts val="0"/>
              </a:spcBef>
              <a:spcAft>
                <a:spcPts val="0"/>
              </a:spcAft>
              <a:buSzPts val="1600"/>
              <a:buChar char="-"/>
            </a:pPr>
            <a:r>
              <a:rPr lang="en" sz="1600"/>
              <a:t>Use observations and short/long range models to create a series of SPC-style Day 1 convective outlooks. </a:t>
            </a:r>
            <a:endParaRPr sz="1600"/>
          </a:p>
          <a:p>
            <a:pPr indent="0" lvl="0" marL="457200" rtl="0" algn="l">
              <a:spcBef>
                <a:spcPts val="0"/>
              </a:spcBef>
              <a:spcAft>
                <a:spcPts val="0"/>
              </a:spcAft>
              <a:buNone/>
            </a:pPr>
            <a:r>
              <a:t/>
            </a:r>
            <a:endParaRPr sz="1600"/>
          </a:p>
          <a:p>
            <a:pPr indent="-330200" lvl="0" marL="457200" rtl="0" algn="l">
              <a:spcBef>
                <a:spcPts val="0"/>
              </a:spcBef>
              <a:spcAft>
                <a:spcPts val="0"/>
              </a:spcAft>
              <a:buSzPts val="1600"/>
              <a:buChar char="-"/>
            </a:pPr>
            <a:r>
              <a:rPr lang="en" sz="1600"/>
              <a:t>Each journal will have three parts: </a:t>
            </a:r>
            <a:endParaRPr sz="1600"/>
          </a:p>
          <a:p>
            <a:pPr indent="-330200" lvl="0" marL="914400" rtl="0" algn="l">
              <a:spcBef>
                <a:spcPts val="0"/>
              </a:spcBef>
              <a:spcAft>
                <a:spcPts val="0"/>
              </a:spcAft>
              <a:buSzPts val="1600"/>
              <a:buAutoNum type="arabicPeriod"/>
            </a:pPr>
            <a:r>
              <a:rPr lang="en" sz="1600"/>
              <a:t>An SPC-style outlook graphic (categorical only, no individual hazards required)</a:t>
            </a:r>
            <a:endParaRPr sz="1600"/>
          </a:p>
          <a:p>
            <a:pPr indent="-330200" lvl="0" marL="914400" rtl="0" algn="l">
              <a:spcBef>
                <a:spcPts val="0"/>
              </a:spcBef>
              <a:spcAft>
                <a:spcPts val="0"/>
              </a:spcAft>
              <a:buSzPts val="1600"/>
              <a:buAutoNum type="arabicPeriod"/>
            </a:pPr>
            <a:r>
              <a:rPr lang="en" sz="1600"/>
              <a:t>A Day 1 forecast discussion. </a:t>
            </a:r>
            <a:endParaRPr sz="1600"/>
          </a:p>
          <a:p>
            <a:pPr indent="-330200" lvl="0" marL="914400" rtl="0" algn="l">
              <a:spcBef>
                <a:spcPts val="0"/>
              </a:spcBef>
              <a:spcAft>
                <a:spcPts val="0"/>
              </a:spcAft>
              <a:buSzPts val="1600"/>
              <a:buAutoNum type="arabicPeriod"/>
            </a:pPr>
            <a:r>
              <a:rPr lang="en" sz="1600"/>
              <a:t>Post event verification and discussion</a:t>
            </a:r>
            <a:endParaRPr sz="1600"/>
          </a:p>
          <a:p>
            <a:pPr indent="0" lvl="0" marL="1828800" rtl="0" algn="l">
              <a:spcBef>
                <a:spcPts val="0"/>
              </a:spcBef>
              <a:spcAft>
                <a:spcPts val="0"/>
              </a:spcAft>
              <a:buNone/>
            </a:pPr>
            <a:r>
              <a:t/>
            </a:r>
            <a:endParaRPr sz="1600"/>
          </a:p>
          <a:p>
            <a:pPr indent="-330200" lvl="0" marL="457200" rtl="0" algn="l">
              <a:spcBef>
                <a:spcPts val="0"/>
              </a:spcBef>
              <a:spcAft>
                <a:spcPts val="0"/>
              </a:spcAft>
              <a:buSzPts val="1600"/>
              <a:buChar char="-"/>
            </a:pPr>
            <a:r>
              <a:rPr lang="en" sz="1600"/>
              <a:t>Your forecast journal will NOT be graded on forecast accuracy, but WILL be graded on: </a:t>
            </a:r>
            <a:endParaRPr sz="1600"/>
          </a:p>
          <a:p>
            <a:pPr indent="-330200" lvl="1" marL="914400" rtl="0" algn="l">
              <a:spcBef>
                <a:spcPts val="0"/>
              </a:spcBef>
              <a:spcAft>
                <a:spcPts val="0"/>
              </a:spcAft>
              <a:buSzPts val="1600"/>
              <a:buChar char="-"/>
            </a:pPr>
            <a:r>
              <a:rPr lang="en" sz="1600"/>
              <a:t>Meteorological concepts and consistency</a:t>
            </a:r>
            <a:endParaRPr sz="1600"/>
          </a:p>
          <a:p>
            <a:pPr indent="-330200" lvl="1" marL="914400" rtl="0" algn="l">
              <a:spcBef>
                <a:spcPts val="0"/>
              </a:spcBef>
              <a:spcAft>
                <a:spcPts val="0"/>
              </a:spcAft>
              <a:buSzPts val="1600"/>
              <a:buChar char="-"/>
            </a:pPr>
            <a:r>
              <a:rPr lang="en" sz="1600"/>
              <a:t>Incorporation of various observation networks (no model-only forecasts)</a:t>
            </a:r>
            <a:endParaRPr sz="1600"/>
          </a:p>
          <a:p>
            <a:pPr indent="-330200" lvl="1" marL="914400" rtl="0" algn="l">
              <a:spcBef>
                <a:spcPts val="0"/>
              </a:spcBef>
              <a:spcAft>
                <a:spcPts val="0"/>
              </a:spcAft>
              <a:buSzPts val="1600"/>
              <a:buChar char="-"/>
            </a:pPr>
            <a:r>
              <a:rPr lang="en" sz="1600"/>
              <a:t>Spelling and grammar</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b="1" lang="en" sz="1600"/>
              <a:t>Please see the online rubric for further instructions and expectations</a:t>
            </a:r>
            <a:r>
              <a:rPr lang="en" sz="1600"/>
              <a:t>. </a:t>
            </a:r>
            <a:endParaRPr sz="16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9"/>
          <p:cNvSpPr txBox="1"/>
          <p:nvPr>
            <p:ph type="ctrTitle"/>
          </p:nvPr>
        </p:nvSpPr>
        <p:spPr>
          <a:xfrm>
            <a:off x="0" y="74956"/>
            <a:ext cx="9144000" cy="1102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lang="en" sz="3500" u="sng"/>
              <a:t>Probabilistic Forecasting</a:t>
            </a:r>
            <a:endParaRPr sz="1900"/>
          </a:p>
        </p:txBody>
      </p:sp>
      <p:sp>
        <p:nvSpPr>
          <p:cNvPr id="101" name="Google Shape;101;p19"/>
          <p:cNvSpPr txBox="1"/>
          <p:nvPr/>
        </p:nvSpPr>
        <p:spPr>
          <a:xfrm>
            <a:off x="635400" y="1307450"/>
            <a:ext cx="7873200" cy="113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1"/>
                </a:solidFill>
              </a:rPr>
              <a:t>How do we think probabilistically?</a:t>
            </a:r>
            <a:endParaRPr b="1" sz="1800">
              <a:solidFill>
                <a:schemeClr val="dk1"/>
              </a:solidFill>
            </a:endParaRPr>
          </a:p>
          <a:p>
            <a:pPr indent="0" lvl="0" marL="0" rtl="0" algn="ctr">
              <a:spcBef>
                <a:spcPts val="0"/>
              </a:spcBef>
              <a:spcAft>
                <a:spcPts val="0"/>
              </a:spcAft>
              <a:buNone/>
            </a:pPr>
            <a:r>
              <a:t/>
            </a:r>
            <a:endParaRPr sz="1800" u="sng">
              <a:solidFill>
                <a:schemeClr val="dk1"/>
              </a:solidFill>
            </a:endParaRPr>
          </a:p>
          <a:p>
            <a:pPr indent="0" lvl="0" marL="0" rtl="0" algn="ctr">
              <a:spcBef>
                <a:spcPts val="0"/>
              </a:spcBef>
              <a:spcAft>
                <a:spcPts val="0"/>
              </a:spcAft>
              <a:buNone/>
            </a:pPr>
            <a:r>
              <a:rPr lang="en" sz="1800">
                <a:solidFill>
                  <a:schemeClr val="dk1"/>
                </a:solidFill>
              </a:rPr>
              <a:t>How can we determine the range of possible outcomes for the weather?</a:t>
            </a:r>
            <a:endParaRPr sz="1800">
              <a:solidFill>
                <a:schemeClr val="dk1"/>
              </a:solidFill>
            </a:endParaRPr>
          </a:p>
          <a:p>
            <a:pPr indent="0" lvl="0" marL="0" rtl="0" algn="ctr">
              <a:spcBef>
                <a:spcPts val="0"/>
              </a:spcBef>
              <a:spcAft>
                <a:spcPts val="0"/>
              </a:spcAft>
              <a:buNone/>
            </a:pPr>
            <a:r>
              <a:t/>
            </a:r>
            <a:endParaRPr sz="1800">
              <a:solidFill>
                <a:schemeClr val="dk1"/>
              </a:solidFill>
            </a:endParaRPr>
          </a:p>
          <a:p>
            <a:pPr indent="0" lvl="0" marL="0" rtl="0" algn="ctr">
              <a:spcBef>
                <a:spcPts val="0"/>
              </a:spcBef>
              <a:spcAft>
                <a:spcPts val="0"/>
              </a:spcAft>
              <a:buNone/>
            </a:pPr>
            <a:r>
              <a:rPr lang="en" sz="1800">
                <a:solidFill>
                  <a:schemeClr val="dk1"/>
                </a:solidFill>
              </a:rPr>
              <a:t>Example: It’s late February, how do you</a:t>
            </a:r>
            <a:r>
              <a:rPr lang="en" sz="1800">
                <a:solidFill>
                  <a:schemeClr val="dk1"/>
                </a:solidFill>
              </a:rPr>
              <a:t> know </a:t>
            </a:r>
            <a:r>
              <a:rPr lang="en" sz="1800">
                <a:solidFill>
                  <a:schemeClr val="dk1"/>
                </a:solidFill>
              </a:rPr>
              <a:t>it won’t be 100 F tomorrow?</a:t>
            </a:r>
            <a:endParaRPr sz="1800">
              <a:solidFill>
                <a:schemeClr val="dk1"/>
              </a:solidFill>
            </a:endParaRPr>
          </a:p>
          <a:p>
            <a:pPr indent="0" lvl="0" marL="0" rtl="0" algn="ctr">
              <a:spcBef>
                <a:spcPts val="0"/>
              </a:spcBef>
              <a:spcAft>
                <a:spcPts val="0"/>
              </a:spcAft>
              <a:buNone/>
            </a:pPr>
            <a:r>
              <a:t/>
            </a:r>
            <a:endParaRPr sz="1800">
              <a:solidFill>
                <a:schemeClr val="dk1"/>
              </a:solidFill>
            </a:endParaRPr>
          </a:p>
          <a:p>
            <a:pPr indent="-342900" lvl="0" marL="457200" rtl="0" algn="l">
              <a:spcBef>
                <a:spcPts val="0"/>
              </a:spcBef>
              <a:spcAft>
                <a:spcPts val="0"/>
              </a:spcAft>
              <a:buClr>
                <a:schemeClr val="dk1"/>
              </a:buClr>
              <a:buSzPts val="1800"/>
              <a:buChar char="-"/>
            </a:pPr>
            <a:r>
              <a:rPr lang="en" sz="1800" u="sng">
                <a:solidFill>
                  <a:schemeClr val="dk1"/>
                </a:solidFill>
              </a:rPr>
              <a:t>Climatology</a:t>
            </a:r>
            <a:r>
              <a:rPr lang="en" sz="1800">
                <a:solidFill>
                  <a:schemeClr val="dk1"/>
                </a:solidFill>
              </a:rPr>
              <a:t> - How many times has 100 F occurred in the past?</a:t>
            </a:r>
            <a:endParaRPr sz="1800">
              <a:solidFill>
                <a:schemeClr val="dk1"/>
              </a:solidFill>
            </a:endParaRPr>
          </a:p>
          <a:p>
            <a:pPr indent="0" lvl="0" marL="457200" rtl="0" algn="ctr">
              <a:spcBef>
                <a:spcPts val="0"/>
              </a:spcBef>
              <a:spcAft>
                <a:spcPts val="0"/>
              </a:spcAft>
              <a:buNone/>
            </a:pPr>
            <a:r>
              <a:t/>
            </a:r>
            <a:endParaRPr b="1" sz="1800">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20"/>
          <p:cNvSpPr txBox="1"/>
          <p:nvPr>
            <p:ph type="ctrTitle"/>
          </p:nvPr>
        </p:nvSpPr>
        <p:spPr>
          <a:xfrm>
            <a:off x="0" y="74956"/>
            <a:ext cx="9144000" cy="1102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lang="en" sz="3500" u="sng"/>
              <a:t>Probabilistic Forecasting</a:t>
            </a:r>
            <a:endParaRPr sz="1900"/>
          </a:p>
        </p:txBody>
      </p:sp>
      <p:sp>
        <p:nvSpPr>
          <p:cNvPr id="107" name="Google Shape;107;p20"/>
          <p:cNvSpPr txBox="1"/>
          <p:nvPr/>
        </p:nvSpPr>
        <p:spPr>
          <a:xfrm>
            <a:off x="635400" y="1307450"/>
            <a:ext cx="7873200" cy="113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1"/>
                </a:solidFill>
              </a:rPr>
              <a:t>How do we think probabilistically?</a:t>
            </a:r>
            <a:endParaRPr b="1" sz="1800">
              <a:solidFill>
                <a:schemeClr val="dk1"/>
              </a:solidFill>
            </a:endParaRPr>
          </a:p>
          <a:p>
            <a:pPr indent="0" lvl="0" marL="0" rtl="0" algn="ctr">
              <a:spcBef>
                <a:spcPts val="0"/>
              </a:spcBef>
              <a:spcAft>
                <a:spcPts val="0"/>
              </a:spcAft>
              <a:buNone/>
            </a:pPr>
            <a:r>
              <a:t/>
            </a:r>
            <a:endParaRPr sz="1800" u="sng">
              <a:solidFill>
                <a:schemeClr val="dk1"/>
              </a:solidFill>
            </a:endParaRPr>
          </a:p>
          <a:p>
            <a:pPr indent="0" lvl="0" marL="0" rtl="0" algn="ctr">
              <a:spcBef>
                <a:spcPts val="0"/>
              </a:spcBef>
              <a:spcAft>
                <a:spcPts val="0"/>
              </a:spcAft>
              <a:buNone/>
            </a:pPr>
            <a:r>
              <a:rPr lang="en" sz="1800">
                <a:solidFill>
                  <a:schemeClr val="dk1"/>
                </a:solidFill>
              </a:rPr>
              <a:t>How can we determine the range of possible outcomes for the weather?</a:t>
            </a:r>
            <a:endParaRPr sz="1800">
              <a:solidFill>
                <a:schemeClr val="dk1"/>
              </a:solidFill>
            </a:endParaRPr>
          </a:p>
          <a:p>
            <a:pPr indent="0" lvl="0" marL="0" rtl="0" algn="ctr">
              <a:spcBef>
                <a:spcPts val="0"/>
              </a:spcBef>
              <a:spcAft>
                <a:spcPts val="0"/>
              </a:spcAft>
              <a:buNone/>
            </a:pPr>
            <a:r>
              <a:t/>
            </a:r>
            <a:endParaRPr sz="1800">
              <a:solidFill>
                <a:schemeClr val="dk1"/>
              </a:solidFill>
            </a:endParaRPr>
          </a:p>
          <a:p>
            <a:pPr indent="0" lvl="0" marL="0" rtl="0" algn="ctr">
              <a:spcBef>
                <a:spcPts val="0"/>
              </a:spcBef>
              <a:spcAft>
                <a:spcPts val="0"/>
              </a:spcAft>
              <a:buNone/>
            </a:pPr>
            <a:r>
              <a:rPr lang="en" sz="1800">
                <a:solidFill>
                  <a:schemeClr val="dk1"/>
                </a:solidFill>
              </a:rPr>
              <a:t>Example: It’s late February, how do you </a:t>
            </a:r>
            <a:r>
              <a:rPr lang="en" sz="1800">
                <a:solidFill>
                  <a:schemeClr val="dk1"/>
                </a:solidFill>
              </a:rPr>
              <a:t>know</a:t>
            </a:r>
            <a:r>
              <a:rPr lang="en" sz="1800">
                <a:solidFill>
                  <a:schemeClr val="dk1"/>
                </a:solidFill>
              </a:rPr>
              <a:t> it won’t be 100 F tomorrow?</a:t>
            </a:r>
            <a:endParaRPr sz="1800">
              <a:solidFill>
                <a:schemeClr val="dk1"/>
              </a:solidFill>
            </a:endParaRPr>
          </a:p>
          <a:p>
            <a:pPr indent="0" lvl="0" marL="0" rtl="0" algn="ctr">
              <a:spcBef>
                <a:spcPts val="0"/>
              </a:spcBef>
              <a:spcAft>
                <a:spcPts val="0"/>
              </a:spcAft>
              <a:buNone/>
            </a:pPr>
            <a:r>
              <a:t/>
            </a:r>
            <a:endParaRPr sz="1800">
              <a:solidFill>
                <a:schemeClr val="dk1"/>
              </a:solidFill>
            </a:endParaRPr>
          </a:p>
          <a:p>
            <a:pPr indent="-342900" lvl="0" marL="457200" rtl="0" algn="l">
              <a:spcBef>
                <a:spcPts val="0"/>
              </a:spcBef>
              <a:spcAft>
                <a:spcPts val="0"/>
              </a:spcAft>
              <a:buClr>
                <a:schemeClr val="dk1"/>
              </a:buClr>
              <a:buSzPts val="1800"/>
              <a:buChar char="-"/>
            </a:pPr>
            <a:r>
              <a:rPr lang="en" sz="1800" u="sng">
                <a:solidFill>
                  <a:schemeClr val="dk1"/>
                </a:solidFill>
              </a:rPr>
              <a:t>Climatology</a:t>
            </a:r>
            <a:r>
              <a:rPr lang="en" sz="1800">
                <a:solidFill>
                  <a:schemeClr val="dk1"/>
                </a:solidFill>
              </a:rPr>
              <a:t> - How many times has 100 F occurred in the past?</a:t>
            </a:r>
            <a:endParaRPr sz="1800">
              <a:solidFill>
                <a:schemeClr val="dk1"/>
              </a:solidFill>
            </a:endParaRPr>
          </a:p>
          <a:p>
            <a:pPr indent="-342900" lvl="0" marL="457200" rtl="0" algn="l">
              <a:spcBef>
                <a:spcPts val="0"/>
              </a:spcBef>
              <a:spcAft>
                <a:spcPts val="0"/>
              </a:spcAft>
              <a:buClr>
                <a:schemeClr val="dk1"/>
              </a:buClr>
              <a:buSzPts val="1800"/>
              <a:buChar char="-"/>
            </a:pPr>
            <a:r>
              <a:rPr lang="en" sz="1800" u="sng">
                <a:solidFill>
                  <a:schemeClr val="dk1"/>
                </a:solidFill>
              </a:rPr>
              <a:t>Multiple Model Runs</a:t>
            </a:r>
            <a:r>
              <a:rPr lang="en" sz="1800">
                <a:solidFill>
                  <a:schemeClr val="dk1"/>
                </a:solidFill>
              </a:rPr>
              <a:t> - How many deterministic models show 100 F?</a:t>
            </a:r>
            <a:endParaRPr sz="1800">
              <a:solidFill>
                <a:schemeClr val="dk1"/>
              </a:solidFill>
            </a:endParaRPr>
          </a:p>
          <a:p>
            <a:pPr indent="0" lvl="0" marL="457200" rtl="0" algn="ctr">
              <a:spcBef>
                <a:spcPts val="0"/>
              </a:spcBef>
              <a:spcAft>
                <a:spcPts val="0"/>
              </a:spcAft>
              <a:buNone/>
            </a:pPr>
            <a:r>
              <a:t/>
            </a:r>
            <a:endParaRPr b="1" sz="18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1"/>
          <p:cNvSpPr txBox="1"/>
          <p:nvPr>
            <p:ph type="ctrTitle"/>
          </p:nvPr>
        </p:nvSpPr>
        <p:spPr>
          <a:xfrm>
            <a:off x="0" y="74956"/>
            <a:ext cx="9144000" cy="1102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lang="en" sz="3500" u="sng"/>
              <a:t>Probabilistic Forecasting</a:t>
            </a:r>
            <a:endParaRPr sz="1900"/>
          </a:p>
        </p:txBody>
      </p:sp>
      <p:sp>
        <p:nvSpPr>
          <p:cNvPr id="113" name="Google Shape;113;p21"/>
          <p:cNvSpPr txBox="1"/>
          <p:nvPr/>
        </p:nvSpPr>
        <p:spPr>
          <a:xfrm>
            <a:off x="635400" y="1307450"/>
            <a:ext cx="7873200" cy="113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1"/>
                </a:solidFill>
              </a:rPr>
              <a:t>How do we think probabilistically?</a:t>
            </a:r>
            <a:endParaRPr b="1" sz="1800">
              <a:solidFill>
                <a:schemeClr val="dk1"/>
              </a:solidFill>
            </a:endParaRPr>
          </a:p>
          <a:p>
            <a:pPr indent="0" lvl="0" marL="0" rtl="0" algn="ctr">
              <a:spcBef>
                <a:spcPts val="0"/>
              </a:spcBef>
              <a:spcAft>
                <a:spcPts val="0"/>
              </a:spcAft>
              <a:buNone/>
            </a:pPr>
            <a:r>
              <a:t/>
            </a:r>
            <a:endParaRPr sz="1800" u="sng">
              <a:solidFill>
                <a:schemeClr val="dk1"/>
              </a:solidFill>
            </a:endParaRPr>
          </a:p>
          <a:p>
            <a:pPr indent="0" lvl="0" marL="0" rtl="0" algn="ctr">
              <a:spcBef>
                <a:spcPts val="0"/>
              </a:spcBef>
              <a:spcAft>
                <a:spcPts val="0"/>
              </a:spcAft>
              <a:buNone/>
            </a:pPr>
            <a:r>
              <a:rPr lang="en" sz="1800">
                <a:solidFill>
                  <a:schemeClr val="dk1"/>
                </a:solidFill>
              </a:rPr>
              <a:t>How can we determine the range of possible outcomes for the weather?</a:t>
            </a:r>
            <a:endParaRPr sz="1800">
              <a:solidFill>
                <a:schemeClr val="dk1"/>
              </a:solidFill>
            </a:endParaRPr>
          </a:p>
          <a:p>
            <a:pPr indent="0" lvl="0" marL="0" rtl="0" algn="ctr">
              <a:spcBef>
                <a:spcPts val="0"/>
              </a:spcBef>
              <a:spcAft>
                <a:spcPts val="0"/>
              </a:spcAft>
              <a:buNone/>
            </a:pPr>
            <a:r>
              <a:t/>
            </a:r>
            <a:endParaRPr sz="1800">
              <a:solidFill>
                <a:schemeClr val="dk1"/>
              </a:solidFill>
            </a:endParaRPr>
          </a:p>
          <a:p>
            <a:pPr indent="0" lvl="0" marL="0" rtl="0" algn="ctr">
              <a:spcBef>
                <a:spcPts val="0"/>
              </a:spcBef>
              <a:spcAft>
                <a:spcPts val="0"/>
              </a:spcAft>
              <a:buNone/>
            </a:pPr>
            <a:r>
              <a:rPr lang="en" sz="1800">
                <a:solidFill>
                  <a:schemeClr val="dk1"/>
                </a:solidFill>
              </a:rPr>
              <a:t>Example: It’s late February, how do you </a:t>
            </a:r>
            <a:r>
              <a:rPr lang="en" sz="1800">
                <a:solidFill>
                  <a:schemeClr val="dk1"/>
                </a:solidFill>
              </a:rPr>
              <a:t>know</a:t>
            </a:r>
            <a:r>
              <a:rPr lang="en" sz="1800">
                <a:solidFill>
                  <a:schemeClr val="dk1"/>
                </a:solidFill>
              </a:rPr>
              <a:t> it won’t be 100 F tomorrow?</a:t>
            </a:r>
            <a:endParaRPr sz="1800">
              <a:solidFill>
                <a:schemeClr val="dk1"/>
              </a:solidFill>
            </a:endParaRPr>
          </a:p>
          <a:p>
            <a:pPr indent="0" lvl="0" marL="0" rtl="0" algn="ctr">
              <a:spcBef>
                <a:spcPts val="0"/>
              </a:spcBef>
              <a:spcAft>
                <a:spcPts val="0"/>
              </a:spcAft>
              <a:buNone/>
            </a:pPr>
            <a:r>
              <a:t/>
            </a:r>
            <a:endParaRPr sz="1800">
              <a:solidFill>
                <a:schemeClr val="dk1"/>
              </a:solidFill>
            </a:endParaRPr>
          </a:p>
          <a:p>
            <a:pPr indent="-342900" lvl="0" marL="457200" rtl="0" algn="l">
              <a:spcBef>
                <a:spcPts val="0"/>
              </a:spcBef>
              <a:spcAft>
                <a:spcPts val="0"/>
              </a:spcAft>
              <a:buClr>
                <a:schemeClr val="dk1"/>
              </a:buClr>
              <a:buSzPts val="1800"/>
              <a:buChar char="-"/>
            </a:pPr>
            <a:r>
              <a:rPr lang="en" sz="1800" u="sng">
                <a:solidFill>
                  <a:schemeClr val="dk1"/>
                </a:solidFill>
              </a:rPr>
              <a:t>Climatology</a:t>
            </a:r>
            <a:r>
              <a:rPr lang="en" sz="1800">
                <a:solidFill>
                  <a:schemeClr val="dk1"/>
                </a:solidFill>
              </a:rPr>
              <a:t> - How many times has 100 F occurred in the past?</a:t>
            </a:r>
            <a:endParaRPr sz="1800">
              <a:solidFill>
                <a:schemeClr val="dk1"/>
              </a:solidFill>
            </a:endParaRPr>
          </a:p>
          <a:p>
            <a:pPr indent="-342900" lvl="0" marL="457200" rtl="0" algn="l">
              <a:spcBef>
                <a:spcPts val="0"/>
              </a:spcBef>
              <a:spcAft>
                <a:spcPts val="0"/>
              </a:spcAft>
              <a:buClr>
                <a:schemeClr val="dk1"/>
              </a:buClr>
              <a:buSzPts val="1800"/>
              <a:buChar char="-"/>
            </a:pPr>
            <a:r>
              <a:rPr lang="en" sz="1800" u="sng">
                <a:solidFill>
                  <a:schemeClr val="dk1"/>
                </a:solidFill>
              </a:rPr>
              <a:t>Multiple Model Runs</a:t>
            </a:r>
            <a:r>
              <a:rPr lang="en" sz="1800">
                <a:solidFill>
                  <a:schemeClr val="dk1"/>
                </a:solidFill>
              </a:rPr>
              <a:t> - How many deterministic models show 100 F?</a:t>
            </a:r>
            <a:endParaRPr sz="1800">
              <a:solidFill>
                <a:schemeClr val="dk1"/>
              </a:solidFill>
            </a:endParaRPr>
          </a:p>
          <a:p>
            <a:pPr indent="-342900" lvl="0" marL="457200" rtl="0" algn="l">
              <a:spcBef>
                <a:spcPts val="0"/>
              </a:spcBef>
              <a:spcAft>
                <a:spcPts val="0"/>
              </a:spcAft>
              <a:buClr>
                <a:schemeClr val="dk1"/>
              </a:buClr>
              <a:buSzPts val="1800"/>
              <a:buChar char="-"/>
            </a:pPr>
            <a:r>
              <a:rPr lang="en" sz="1800" u="sng">
                <a:solidFill>
                  <a:schemeClr val="dk1"/>
                </a:solidFill>
              </a:rPr>
              <a:t>Ensembles</a:t>
            </a:r>
            <a:r>
              <a:rPr lang="en" sz="1800">
                <a:solidFill>
                  <a:schemeClr val="dk1"/>
                </a:solidFill>
              </a:rPr>
              <a:t> - How many ensemble members show 100 F?</a:t>
            </a:r>
            <a:endParaRPr sz="1800">
              <a:solidFill>
                <a:schemeClr val="dk1"/>
              </a:solidFill>
            </a:endParaRPr>
          </a:p>
          <a:p>
            <a:pPr indent="0" lvl="0" marL="0" rtl="0" algn="ctr">
              <a:spcBef>
                <a:spcPts val="0"/>
              </a:spcBef>
              <a:spcAft>
                <a:spcPts val="0"/>
              </a:spcAft>
              <a:buNone/>
            </a:pPr>
            <a:r>
              <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457200" rtl="0" algn="ctr">
              <a:spcBef>
                <a:spcPts val="0"/>
              </a:spcBef>
              <a:spcAft>
                <a:spcPts val="0"/>
              </a:spcAft>
              <a:buNone/>
            </a:pPr>
            <a:r>
              <a:t/>
            </a:r>
            <a:endParaRPr b="1" sz="18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2"/>
          <p:cNvSpPr txBox="1"/>
          <p:nvPr>
            <p:ph type="ctrTitle"/>
          </p:nvPr>
        </p:nvSpPr>
        <p:spPr>
          <a:xfrm>
            <a:off x="0" y="74956"/>
            <a:ext cx="9144000" cy="1102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lang="en" sz="3500" u="sng"/>
              <a:t>Probabilistic Forecasting</a:t>
            </a:r>
            <a:endParaRPr sz="1900"/>
          </a:p>
        </p:txBody>
      </p:sp>
      <p:sp>
        <p:nvSpPr>
          <p:cNvPr id="119" name="Google Shape;119;p22"/>
          <p:cNvSpPr txBox="1"/>
          <p:nvPr/>
        </p:nvSpPr>
        <p:spPr>
          <a:xfrm>
            <a:off x="635400" y="1307450"/>
            <a:ext cx="7873200" cy="113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1"/>
                </a:solidFill>
              </a:rPr>
              <a:t>How do we think probabilistically?</a:t>
            </a:r>
            <a:endParaRPr b="1" sz="1800">
              <a:solidFill>
                <a:schemeClr val="dk1"/>
              </a:solidFill>
            </a:endParaRPr>
          </a:p>
          <a:p>
            <a:pPr indent="0" lvl="0" marL="0" rtl="0" algn="ctr">
              <a:spcBef>
                <a:spcPts val="0"/>
              </a:spcBef>
              <a:spcAft>
                <a:spcPts val="0"/>
              </a:spcAft>
              <a:buNone/>
            </a:pPr>
            <a:r>
              <a:t/>
            </a:r>
            <a:endParaRPr sz="1800" u="sng">
              <a:solidFill>
                <a:schemeClr val="dk1"/>
              </a:solidFill>
            </a:endParaRPr>
          </a:p>
          <a:p>
            <a:pPr indent="0" lvl="0" marL="0" rtl="0" algn="ctr">
              <a:spcBef>
                <a:spcPts val="0"/>
              </a:spcBef>
              <a:spcAft>
                <a:spcPts val="0"/>
              </a:spcAft>
              <a:buNone/>
            </a:pPr>
            <a:r>
              <a:rPr lang="en" sz="1800">
                <a:solidFill>
                  <a:schemeClr val="dk1"/>
                </a:solidFill>
              </a:rPr>
              <a:t>How can we determine the range of possible outcomes for the weather?</a:t>
            </a:r>
            <a:endParaRPr sz="1800">
              <a:solidFill>
                <a:schemeClr val="dk1"/>
              </a:solidFill>
            </a:endParaRPr>
          </a:p>
          <a:p>
            <a:pPr indent="0" lvl="0" marL="0" rtl="0" algn="ctr">
              <a:spcBef>
                <a:spcPts val="0"/>
              </a:spcBef>
              <a:spcAft>
                <a:spcPts val="0"/>
              </a:spcAft>
              <a:buNone/>
            </a:pPr>
            <a:r>
              <a:t/>
            </a:r>
            <a:endParaRPr sz="1800">
              <a:solidFill>
                <a:schemeClr val="dk1"/>
              </a:solidFill>
            </a:endParaRPr>
          </a:p>
          <a:p>
            <a:pPr indent="0" lvl="0" marL="0" rtl="0" algn="ctr">
              <a:spcBef>
                <a:spcPts val="0"/>
              </a:spcBef>
              <a:spcAft>
                <a:spcPts val="0"/>
              </a:spcAft>
              <a:buNone/>
            </a:pPr>
            <a:r>
              <a:rPr lang="en" sz="1800">
                <a:solidFill>
                  <a:schemeClr val="dk1"/>
                </a:solidFill>
              </a:rPr>
              <a:t>Example: It’s late February, how do you </a:t>
            </a:r>
            <a:r>
              <a:rPr lang="en" sz="1800">
                <a:solidFill>
                  <a:schemeClr val="dk1"/>
                </a:solidFill>
              </a:rPr>
              <a:t>know </a:t>
            </a:r>
            <a:r>
              <a:rPr lang="en" sz="1800">
                <a:solidFill>
                  <a:schemeClr val="dk1"/>
                </a:solidFill>
              </a:rPr>
              <a:t>it won’t be 100 F tomorrow?</a:t>
            </a:r>
            <a:endParaRPr sz="1800">
              <a:solidFill>
                <a:schemeClr val="dk1"/>
              </a:solidFill>
            </a:endParaRPr>
          </a:p>
          <a:p>
            <a:pPr indent="0" lvl="0" marL="0" rtl="0" algn="ctr">
              <a:spcBef>
                <a:spcPts val="0"/>
              </a:spcBef>
              <a:spcAft>
                <a:spcPts val="0"/>
              </a:spcAft>
              <a:buNone/>
            </a:pPr>
            <a:r>
              <a:t/>
            </a:r>
            <a:endParaRPr sz="1800">
              <a:solidFill>
                <a:schemeClr val="dk1"/>
              </a:solidFill>
            </a:endParaRPr>
          </a:p>
          <a:p>
            <a:pPr indent="-342900" lvl="0" marL="457200" rtl="0" algn="l">
              <a:spcBef>
                <a:spcPts val="0"/>
              </a:spcBef>
              <a:spcAft>
                <a:spcPts val="0"/>
              </a:spcAft>
              <a:buClr>
                <a:schemeClr val="dk1"/>
              </a:buClr>
              <a:buSzPts val="1800"/>
              <a:buChar char="-"/>
            </a:pPr>
            <a:r>
              <a:rPr lang="en" sz="1800" u="sng">
                <a:solidFill>
                  <a:schemeClr val="dk1"/>
                </a:solidFill>
              </a:rPr>
              <a:t>Climatology</a:t>
            </a:r>
            <a:r>
              <a:rPr lang="en" sz="1800">
                <a:solidFill>
                  <a:schemeClr val="dk1"/>
                </a:solidFill>
              </a:rPr>
              <a:t> - How many times has 100 F occurred in the past?</a:t>
            </a:r>
            <a:endParaRPr sz="1800">
              <a:solidFill>
                <a:schemeClr val="dk1"/>
              </a:solidFill>
            </a:endParaRPr>
          </a:p>
          <a:p>
            <a:pPr indent="-342900" lvl="0" marL="457200" rtl="0" algn="l">
              <a:spcBef>
                <a:spcPts val="0"/>
              </a:spcBef>
              <a:spcAft>
                <a:spcPts val="0"/>
              </a:spcAft>
              <a:buClr>
                <a:schemeClr val="dk1"/>
              </a:buClr>
              <a:buSzPts val="1800"/>
              <a:buChar char="-"/>
            </a:pPr>
            <a:r>
              <a:rPr lang="en" sz="1800" u="sng">
                <a:solidFill>
                  <a:schemeClr val="dk1"/>
                </a:solidFill>
              </a:rPr>
              <a:t>Multiple Model Runs</a:t>
            </a:r>
            <a:r>
              <a:rPr lang="en" sz="1800">
                <a:solidFill>
                  <a:schemeClr val="dk1"/>
                </a:solidFill>
              </a:rPr>
              <a:t> - How many deterministic models show 100 F?</a:t>
            </a:r>
            <a:endParaRPr sz="1800">
              <a:solidFill>
                <a:schemeClr val="dk1"/>
              </a:solidFill>
            </a:endParaRPr>
          </a:p>
          <a:p>
            <a:pPr indent="-342900" lvl="0" marL="457200" rtl="0" algn="l">
              <a:spcBef>
                <a:spcPts val="0"/>
              </a:spcBef>
              <a:spcAft>
                <a:spcPts val="0"/>
              </a:spcAft>
              <a:buClr>
                <a:schemeClr val="dk1"/>
              </a:buClr>
              <a:buSzPts val="1800"/>
              <a:buChar char="-"/>
            </a:pPr>
            <a:r>
              <a:rPr lang="en" sz="1800" u="sng">
                <a:solidFill>
                  <a:schemeClr val="dk1"/>
                </a:solidFill>
              </a:rPr>
              <a:t>Ensembles</a:t>
            </a:r>
            <a:r>
              <a:rPr lang="en" sz="1800">
                <a:solidFill>
                  <a:schemeClr val="dk1"/>
                </a:solidFill>
              </a:rPr>
              <a:t> - How many ensemble members show 100 F?</a:t>
            </a:r>
            <a:endParaRPr sz="1800">
              <a:solidFill>
                <a:schemeClr val="dk1"/>
              </a:solidFill>
            </a:endParaRPr>
          </a:p>
          <a:p>
            <a:pPr indent="0" lvl="0" marL="0" rtl="0" algn="ctr">
              <a:spcBef>
                <a:spcPts val="0"/>
              </a:spcBef>
              <a:spcAft>
                <a:spcPts val="0"/>
              </a:spcAft>
              <a:buNone/>
            </a:pPr>
            <a:r>
              <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457200" rtl="0" algn="ctr">
              <a:spcBef>
                <a:spcPts val="0"/>
              </a:spcBef>
              <a:spcAft>
                <a:spcPts val="0"/>
              </a:spcAft>
              <a:buNone/>
            </a:pPr>
            <a:r>
              <a:rPr b="1" lang="en" sz="1800">
                <a:solidFill>
                  <a:schemeClr val="dk1"/>
                </a:solidFill>
              </a:rPr>
              <a:t>All of these help us describe the forecast probability space.</a:t>
            </a:r>
            <a:endParaRPr b="1" sz="1800">
              <a:solidFill>
                <a:schemeClr val="dk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